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88" r:id="rId17"/>
    <p:sldId id="271" r:id="rId18"/>
    <p:sldId id="291" r:id="rId19"/>
    <p:sldId id="286" r:id="rId20"/>
    <p:sldId id="285" r:id="rId21"/>
    <p:sldId id="292" r:id="rId22"/>
    <p:sldId id="284" r:id="rId23"/>
    <p:sldId id="293" r:id="rId24"/>
    <p:sldId id="276" r:id="rId25"/>
    <p:sldId id="277" r:id="rId26"/>
    <p:sldId id="278" r:id="rId27"/>
    <p:sldId id="279" r:id="rId28"/>
    <p:sldId id="280" r:id="rId29"/>
    <p:sldId id="270" r:id="rId30"/>
    <p:sldId id="289"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68" d="100"/>
          <a:sy n="68" d="100"/>
        </p:scale>
        <p:origin x="-5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018DBE-2700-4BDF-A77F-E4009F101A71}" type="datetimeFigureOut">
              <a:rPr lang="en-US" smtClean="0"/>
              <a:pPr/>
              <a:t>04-Oct-22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C9007-FC62-4455-890F-396164A25B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6C9007-FC62-4455-890F-396164A25BC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6C9007-FC62-4455-890F-396164A25BC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D5B572-AEB2-45D0-8192-6DBB369383AD}" type="datetimeFigureOut">
              <a:rPr lang="en-US" smtClean="0"/>
              <a:pPr/>
              <a:t>04-Oct-22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6808342-E89C-4686-BEF1-651EEEE1E6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D5B572-AEB2-45D0-8192-6DBB369383AD}"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808342-E89C-4686-BEF1-651EEEE1E6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D5B572-AEB2-45D0-8192-6DBB369383AD}"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808342-E89C-4686-BEF1-651EEEE1E6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D5B572-AEB2-45D0-8192-6DBB369383AD}"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808342-E89C-4686-BEF1-651EEEE1E6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D5B572-AEB2-45D0-8192-6DBB369383AD}"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808342-E89C-4686-BEF1-651EEEE1E6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D5B572-AEB2-45D0-8192-6DBB369383AD}"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808342-E89C-4686-BEF1-651EEEE1E6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D5B572-AEB2-45D0-8192-6DBB369383AD}" type="datetimeFigureOut">
              <a:rPr lang="en-US" smtClean="0"/>
              <a:pPr/>
              <a:t>04-Oct-22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808342-E89C-4686-BEF1-651EEEE1E6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D5B572-AEB2-45D0-8192-6DBB369383AD}" type="datetimeFigureOut">
              <a:rPr lang="en-US" smtClean="0"/>
              <a:pPr/>
              <a:t>04-Oct-22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808342-E89C-4686-BEF1-651EEEE1E6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5B572-AEB2-45D0-8192-6DBB369383AD}" type="datetimeFigureOut">
              <a:rPr lang="en-US" smtClean="0"/>
              <a:pPr/>
              <a:t>04-Oct-22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808342-E89C-4686-BEF1-651EEEE1E6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D5B572-AEB2-45D0-8192-6DBB369383AD}"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808342-E89C-4686-BEF1-651EEEE1E6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D5B572-AEB2-45D0-8192-6DBB369383AD}"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6808342-E89C-4686-BEF1-651EEEE1E66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D5B572-AEB2-45D0-8192-6DBB369383AD}" type="datetimeFigureOut">
              <a:rPr lang="en-US" smtClean="0"/>
              <a:pPr/>
              <a:t>04-Oct-22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808342-E89C-4686-BEF1-651EEEE1E66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ranslate.googleusercontent.com/translate_c?depth=1&amp;hl=kn&amp;prev=search&amp;rurl=translate.google.com&amp;sl=en&amp;sp=nmt4&amp;u=https://en.wikipedia.org/wiki/Raw_material&amp;xid=17259,15700022,15700124,15700149,15700168,15700186,15700190,15700201,15700208&amp;usg=ALkJrhhn8X8hIjnKM6MxNiQX7sAc4MpkyA" TargetMode="External"/><Relationship Id="rId2" Type="http://schemas.openxmlformats.org/officeDocument/2006/relationships/hyperlink" Target="https://translate.googleusercontent.com/translate_c?depth=1&amp;hl=kn&amp;prev=search&amp;rurl=translate.google.com&amp;sl=en&amp;sp=nmt4&amp;u=https://en.wikipedia.org/wiki/Good_(economics)&amp;xid=17259,15700022,15700124,15700149,15700168,15700186,15700190,15700201,15700208&amp;usg=ALkJrhgQ02dbGyxXBU7Cq2jTjyfItDc1FA" TargetMode="External"/><Relationship Id="rId1" Type="http://schemas.openxmlformats.org/officeDocument/2006/relationships/slideLayout" Target="../slideLayouts/slideLayout2.xml"/><Relationship Id="rId4" Type="http://schemas.openxmlformats.org/officeDocument/2006/relationships/hyperlink" Target="https://translate.googleusercontent.com/translate_c?depth=1&amp;hl=kn&amp;prev=search&amp;rurl=translate.google.com&amp;sl=en&amp;sp=nmt4&amp;u=https://en.wikipedia.org/wiki/Work_in_process&amp;xid=17259,15700022,15700124,15700149,15700168,15700186,15700190,15700201,15700208&amp;usg=ALkJrhgAJlUy1XkD49cjIkcqWuWaK-qX6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n.wikipedia.org/wiki/Perishabl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14399"/>
          </a:xfrm>
        </p:spPr>
        <p:txBody>
          <a:bodyPr>
            <a:normAutofit fontScale="90000"/>
          </a:bodyPr>
          <a:lstStyle/>
          <a:p>
            <a:pPr algn="l"/>
            <a:r>
              <a:rPr lang="en-US" dirty="0" smtClean="0"/>
              <a:t/>
            </a:r>
            <a:br>
              <a:rPr lang="en-US" dirty="0" smtClean="0"/>
            </a:br>
            <a:r>
              <a:rPr lang="en-US" sz="4400" dirty="0" err="1" smtClean="0">
                <a:solidFill>
                  <a:srgbClr val="FFC000"/>
                </a:solidFill>
              </a:rPr>
              <a:t>B.Com.I</a:t>
            </a:r>
            <a:r>
              <a:rPr lang="en-US" sz="4400" dirty="0" smtClean="0">
                <a:solidFill>
                  <a:srgbClr val="FFC000"/>
                </a:solidFill>
              </a:rPr>
              <a:t> </a:t>
            </a:r>
            <a:r>
              <a:rPr lang="en-US" sz="4400" dirty="0" err="1" smtClean="0">
                <a:solidFill>
                  <a:srgbClr val="FFC000"/>
                </a:solidFill>
              </a:rPr>
              <a:t>Sem.Principles</a:t>
            </a:r>
            <a:r>
              <a:rPr lang="en-US" sz="4400" dirty="0" smtClean="0">
                <a:solidFill>
                  <a:srgbClr val="FFC000"/>
                </a:solidFill>
              </a:rPr>
              <a:t> of Marketing</a:t>
            </a:r>
            <a:endParaRPr lang="en-US" dirty="0">
              <a:solidFill>
                <a:srgbClr val="FFC000"/>
              </a:solidFill>
            </a:endParaRPr>
          </a:p>
        </p:txBody>
      </p:sp>
      <p:sp>
        <p:nvSpPr>
          <p:cNvPr id="3" name="Subtitle 2"/>
          <p:cNvSpPr>
            <a:spLocks noGrp="1"/>
          </p:cNvSpPr>
          <p:nvPr>
            <p:ph type="subTitle" idx="1"/>
          </p:nvPr>
        </p:nvSpPr>
        <p:spPr>
          <a:xfrm>
            <a:off x="762000" y="1676400"/>
            <a:ext cx="7924800" cy="4572000"/>
          </a:xfrm>
        </p:spPr>
        <p:txBody>
          <a:bodyPr>
            <a:normAutofit/>
          </a:bodyPr>
          <a:lstStyle/>
          <a:p>
            <a:pPr lvl="0" algn="l">
              <a:buFont typeface="Wingdings" pitchFamily="2" charset="2"/>
              <a:buChar char="§"/>
            </a:pPr>
            <a:r>
              <a:rPr lang="en-US" dirty="0" smtClean="0"/>
              <a:t> </a:t>
            </a:r>
            <a:endParaRPr lang="en-US" sz="3200" dirty="0"/>
          </a:p>
        </p:txBody>
      </p:sp>
      <p:sp>
        <p:nvSpPr>
          <p:cNvPr id="4" name="Rectangle 3"/>
          <p:cNvSpPr/>
          <p:nvPr/>
        </p:nvSpPr>
        <p:spPr>
          <a:xfrm>
            <a:off x="1371600" y="2362200"/>
            <a:ext cx="6705600" cy="4832092"/>
          </a:xfrm>
          <a:prstGeom prst="rect">
            <a:avLst/>
          </a:prstGeom>
        </p:spPr>
        <p:txBody>
          <a:bodyPr wrap="square">
            <a:spAutoFit/>
          </a:bodyPr>
          <a:lstStyle/>
          <a:p>
            <a:r>
              <a:rPr lang="en-US" dirty="0" smtClean="0"/>
              <a:t> </a:t>
            </a:r>
            <a:r>
              <a:rPr lang="en-US" sz="4400" dirty="0" smtClean="0"/>
              <a:t>Introduction to </a:t>
            </a:r>
            <a:r>
              <a:rPr lang="en-US" sz="4400" dirty="0" smtClean="0"/>
              <a:t>Marketing</a:t>
            </a:r>
          </a:p>
          <a:p>
            <a:r>
              <a:rPr lang="en-US" sz="4400" dirty="0" smtClean="0"/>
              <a:t>                     By</a:t>
            </a:r>
          </a:p>
          <a:p>
            <a:r>
              <a:rPr lang="en-US" sz="4400" dirty="0" smtClean="0"/>
              <a:t>Prof. </a:t>
            </a:r>
            <a:r>
              <a:rPr lang="en-US" sz="4400" dirty="0" err="1" smtClean="0"/>
              <a:t>Pushpa</a:t>
            </a:r>
            <a:r>
              <a:rPr lang="en-US" sz="4400" dirty="0" smtClean="0"/>
              <a:t> </a:t>
            </a:r>
            <a:r>
              <a:rPr lang="en-US" sz="4400" dirty="0" err="1" smtClean="0"/>
              <a:t>Abbigeri</a:t>
            </a:r>
            <a:endParaRPr lang="en-US" sz="4400" dirty="0" smtClean="0"/>
          </a:p>
          <a:p>
            <a:r>
              <a:rPr lang="en-US" sz="3600" dirty="0" smtClean="0"/>
              <a:t>        Dept. of Commerce</a:t>
            </a:r>
            <a:endParaRPr lang="en-US" sz="3600" dirty="0" smtClean="0"/>
          </a:p>
          <a:p>
            <a:endParaRPr lang="en-US" sz="4400" b="1" dirty="0" smtClean="0"/>
          </a:p>
          <a:p>
            <a:endParaRPr lang="en-US" sz="4400" dirty="0" smtClean="0"/>
          </a:p>
          <a:p>
            <a:endParaRPr lang="en-US" sz="4400"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lvl="0">
              <a:buNone/>
            </a:pPr>
            <a:r>
              <a:rPr lang="en-US" b="1" dirty="0" smtClean="0"/>
              <a:t> Social </a:t>
            </a:r>
            <a:r>
              <a:rPr lang="en-US" b="1" dirty="0"/>
              <a:t>Concept </a:t>
            </a:r>
            <a:endParaRPr lang="en-US" dirty="0"/>
          </a:p>
          <a:p>
            <a:r>
              <a:rPr lang="en-US" dirty="0"/>
              <a:t>This concept is the result of the developments in social and economic development in 1970s. It was realized that techniques of marketing employed for marketing goods and services can be applied to social problems. </a:t>
            </a:r>
          </a:p>
          <a:p>
            <a:r>
              <a:rPr lang="en-US" dirty="0"/>
              <a:t>Application of theories and techniques of modern marketing to social issues is known as social marketing. Social concept focuses not only on customer satisfaction but also for consumer welfare. Such a social welfare gives stress on pollution free environment and quality of human life.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r>
              <a:rPr lang="en-US" sz="3100" dirty="0" smtClean="0"/>
              <a:t>Difference between Traditional &amp; </a:t>
            </a:r>
            <a:r>
              <a:rPr lang="en-US" sz="2700" dirty="0" smtClean="0"/>
              <a:t>Modern Marketing </a:t>
            </a:r>
            <a:endParaRPr lang="en-US" sz="2700" dirty="0"/>
          </a:p>
        </p:txBody>
      </p:sp>
      <p:sp>
        <p:nvSpPr>
          <p:cNvPr id="3" name="Content Placeholder 2"/>
          <p:cNvSpPr>
            <a:spLocks noGrp="1"/>
          </p:cNvSpPr>
          <p:nvPr>
            <p:ph idx="1"/>
          </p:nvPr>
        </p:nvSpPr>
        <p:spPr>
          <a:xfrm>
            <a:off x="457200" y="685800"/>
            <a:ext cx="8229600" cy="5943600"/>
          </a:xfrm>
        </p:spPr>
        <p:txBody>
          <a:bodyPr>
            <a:normAutofit fontScale="92500" lnSpcReduction="20000"/>
          </a:bodyPr>
          <a:lstStyle/>
          <a:p>
            <a:pPr>
              <a:buNone/>
            </a:pPr>
            <a:endParaRPr lang="en-US" dirty="0" smtClean="0"/>
          </a:p>
          <a:p>
            <a:pPr>
              <a:buNone/>
            </a:pPr>
            <a:r>
              <a:rPr lang="en-US" dirty="0" smtClean="0"/>
              <a:t>1. Traditional </a:t>
            </a:r>
            <a:r>
              <a:rPr lang="en-US" dirty="0"/>
              <a:t>marketing refers to a mere </a:t>
            </a:r>
            <a:r>
              <a:rPr lang="en-US" dirty="0" smtClean="0"/>
              <a:t>physical  process </a:t>
            </a:r>
            <a:r>
              <a:rPr lang="en-US" dirty="0"/>
              <a:t>concerned with the exchange of goods </a:t>
            </a:r>
            <a:endParaRPr lang="en-US" dirty="0" smtClean="0"/>
          </a:p>
          <a:p>
            <a:pPr marL="738188" indent="-738188">
              <a:buNone/>
            </a:pPr>
            <a:r>
              <a:rPr lang="en-US" dirty="0" smtClean="0"/>
              <a:t>           Modern </a:t>
            </a:r>
            <a:r>
              <a:rPr lang="en-US" dirty="0"/>
              <a:t>marketing is not just a physical </a:t>
            </a:r>
            <a:r>
              <a:rPr lang="en-US" dirty="0" smtClean="0"/>
              <a:t>process </a:t>
            </a:r>
            <a:r>
              <a:rPr lang="en-US" dirty="0"/>
              <a:t>but it </a:t>
            </a:r>
            <a:r>
              <a:rPr lang="en-US" dirty="0" smtClean="0"/>
              <a:t> is  concerned </a:t>
            </a:r>
            <a:r>
              <a:rPr lang="en-US" dirty="0"/>
              <a:t>with the creation of </a:t>
            </a:r>
            <a:r>
              <a:rPr lang="en-US" dirty="0" smtClean="0"/>
              <a:t>goods</a:t>
            </a:r>
          </a:p>
          <a:p>
            <a:pPr lvl="0">
              <a:buNone/>
            </a:pPr>
            <a:r>
              <a:rPr lang="en-US" dirty="0" smtClean="0"/>
              <a:t>2. </a:t>
            </a:r>
            <a:r>
              <a:rPr lang="en-US" dirty="0"/>
              <a:t>Traditional marketing is sales oriented		</a:t>
            </a:r>
            <a:r>
              <a:rPr lang="en-US" dirty="0" smtClean="0"/>
              <a:t> </a:t>
            </a:r>
          </a:p>
          <a:p>
            <a:pPr lvl="0">
              <a:buNone/>
            </a:pPr>
            <a:r>
              <a:rPr lang="en-US" dirty="0"/>
              <a:t> </a:t>
            </a:r>
            <a:r>
              <a:rPr lang="en-US" dirty="0" smtClean="0"/>
              <a:t>             Modern </a:t>
            </a:r>
            <a:r>
              <a:rPr lang="en-US" dirty="0"/>
              <a:t>marketing is consumer </a:t>
            </a:r>
            <a:r>
              <a:rPr lang="en-US" dirty="0" smtClean="0"/>
              <a:t>oriented</a:t>
            </a:r>
          </a:p>
          <a:p>
            <a:pPr>
              <a:buNone/>
            </a:pPr>
            <a:r>
              <a:rPr lang="en-US" dirty="0" smtClean="0"/>
              <a:t>3. </a:t>
            </a:r>
            <a:r>
              <a:rPr lang="en-US" dirty="0" err="1"/>
              <a:t>Focusses</a:t>
            </a:r>
            <a:r>
              <a:rPr lang="en-US" dirty="0"/>
              <a:t> on sellers needs				</a:t>
            </a:r>
            <a:r>
              <a:rPr lang="en-US" dirty="0" smtClean="0"/>
              <a:t> </a:t>
            </a:r>
          </a:p>
          <a:p>
            <a:pPr>
              <a:buNone/>
            </a:pPr>
            <a:r>
              <a:rPr lang="en-US" dirty="0"/>
              <a:t> </a:t>
            </a:r>
            <a:r>
              <a:rPr lang="en-US" dirty="0" smtClean="0"/>
              <a:t>          </a:t>
            </a:r>
            <a:r>
              <a:rPr lang="en-US" dirty="0" err="1" smtClean="0"/>
              <a:t>Focusses</a:t>
            </a:r>
            <a:r>
              <a:rPr lang="en-US" dirty="0" smtClean="0"/>
              <a:t> </a:t>
            </a:r>
            <a:r>
              <a:rPr lang="en-US" dirty="0"/>
              <a:t>on customer </a:t>
            </a:r>
            <a:r>
              <a:rPr lang="en-US" dirty="0" smtClean="0"/>
              <a:t>needs</a:t>
            </a:r>
          </a:p>
          <a:p>
            <a:pPr marL="738188" lvl="0" indent="-738188">
              <a:buNone/>
            </a:pPr>
            <a:r>
              <a:rPr lang="en-US" dirty="0" smtClean="0"/>
              <a:t>4. </a:t>
            </a:r>
            <a:r>
              <a:rPr lang="en-US" dirty="0"/>
              <a:t>Aim is to maximize profit through increased sales</a:t>
            </a:r>
            <a:r>
              <a:rPr lang="en-US" dirty="0" smtClean="0"/>
              <a:t>                                 Aim </a:t>
            </a:r>
            <a:r>
              <a:rPr lang="en-US" dirty="0"/>
              <a:t>is to maximize profit </a:t>
            </a:r>
            <a:r>
              <a:rPr lang="en-US" dirty="0" smtClean="0"/>
              <a:t>through </a:t>
            </a:r>
            <a:r>
              <a:rPr lang="en-US" dirty="0"/>
              <a:t>customer </a:t>
            </a:r>
            <a:r>
              <a:rPr lang="en-US" dirty="0" smtClean="0"/>
              <a:t>satisfaction</a:t>
            </a:r>
          </a:p>
          <a:p>
            <a:pPr>
              <a:buNone/>
            </a:pPr>
            <a:r>
              <a:rPr lang="en-US" dirty="0" smtClean="0"/>
              <a:t>5. </a:t>
            </a:r>
            <a:r>
              <a:rPr lang="en-US" dirty="0"/>
              <a:t>Concentrates on sellers need	 </a:t>
            </a:r>
          </a:p>
          <a:p>
            <a:pPr>
              <a:buNone/>
            </a:pPr>
            <a:r>
              <a:rPr lang="en-US" dirty="0" smtClean="0"/>
              <a:t>           Concentrates </a:t>
            </a:r>
            <a:r>
              <a:rPr lang="en-US" dirty="0"/>
              <a:t>on consumers </a:t>
            </a:r>
            <a:r>
              <a:rPr lang="en-US" dirty="0" smtClean="0"/>
              <a:t>need</a:t>
            </a:r>
          </a:p>
          <a:p>
            <a:pPr marL="796925" indent="-796925">
              <a:buNone/>
            </a:pPr>
            <a:r>
              <a:rPr lang="en-US" dirty="0" smtClean="0"/>
              <a:t>6. </a:t>
            </a:r>
            <a:r>
              <a:rPr lang="en-US" dirty="0"/>
              <a:t>Succeeds only there is a sellers market </a:t>
            </a:r>
            <a:r>
              <a:rPr lang="en-US" dirty="0" smtClean="0"/>
              <a:t>(Scarcity of goods )          Succeeds </a:t>
            </a:r>
            <a:r>
              <a:rPr lang="en-US" dirty="0"/>
              <a:t>not only there is a sellers </a:t>
            </a:r>
            <a:r>
              <a:rPr lang="en-US" dirty="0" smtClean="0"/>
              <a:t>market </a:t>
            </a:r>
            <a:r>
              <a:rPr lang="en-US" dirty="0"/>
              <a:t>but also in buyers market</a:t>
            </a:r>
          </a:p>
          <a:p>
            <a:pPr>
              <a:buNone/>
            </a:pPr>
            <a:endParaRPr lang="en-US" dirty="0"/>
          </a:p>
          <a:p>
            <a:pPr>
              <a:buNone/>
            </a:pPr>
            <a:endParaRPr lang="en-US" dirty="0" smtClean="0"/>
          </a:p>
          <a:p>
            <a:pPr>
              <a:buNone/>
            </a:pPr>
            <a:endParaRPr lang="en-US" dirty="0"/>
          </a:p>
          <a:p>
            <a:pPr lvl="0">
              <a:buNone/>
            </a:pPr>
            <a:endParaRPr lang="en-US" dirty="0" smtClean="0"/>
          </a:p>
          <a:p>
            <a:pPr lvl="0">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lvl="0">
              <a:buNone/>
            </a:pPr>
            <a:endParaRPr lang="en-US"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Features of Modern marketing</a:t>
            </a:r>
            <a:endParaRPr lang="en-US" dirty="0"/>
          </a:p>
        </p:txBody>
      </p:sp>
      <p:sp>
        <p:nvSpPr>
          <p:cNvPr id="3" name="Content Placeholder 2"/>
          <p:cNvSpPr>
            <a:spLocks noGrp="1"/>
          </p:cNvSpPr>
          <p:nvPr>
            <p:ph idx="1"/>
          </p:nvPr>
        </p:nvSpPr>
        <p:spPr>
          <a:xfrm>
            <a:off x="457200" y="762000"/>
            <a:ext cx="8229600" cy="5791200"/>
          </a:xfrm>
        </p:spPr>
        <p:txBody>
          <a:bodyPr>
            <a:normAutofit fontScale="77500" lnSpcReduction="20000"/>
          </a:bodyPr>
          <a:lstStyle/>
          <a:p>
            <a:pPr lvl="0"/>
            <a:endParaRPr lang="en-US" dirty="0"/>
          </a:p>
          <a:p>
            <a:pPr lvl="0"/>
            <a:r>
              <a:rPr lang="en-US" b="1" dirty="0"/>
              <a:t>Modern marketing is consumer oriented – </a:t>
            </a:r>
            <a:r>
              <a:rPr lang="en-US" dirty="0"/>
              <a:t>The primary aim of modern businesses is to satisfy the consumers by meeting their needs. It is the consumer who decides what should be produced and sold in the market.</a:t>
            </a:r>
          </a:p>
          <a:p>
            <a:pPr lvl="0"/>
            <a:r>
              <a:rPr lang="en-US" b="1" dirty="0"/>
              <a:t>Modern marketing begins and ends with the consumers – </a:t>
            </a:r>
            <a:r>
              <a:rPr lang="en-US" dirty="0"/>
              <a:t>Today before production takes place, efforts are made to find out what the consumers really want and in what quantity they want. The goods are produced according to their needs and sold at a price desired by them.</a:t>
            </a:r>
          </a:p>
          <a:p>
            <a:pPr lvl="0"/>
            <a:r>
              <a:rPr lang="en-US" b="1" dirty="0"/>
              <a:t>Modern marketing before production – </a:t>
            </a:r>
            <a:r>
              <a:rPr lang="en-US" dirty="0"/>
              <a:t>Product planning and development is undertaken before the actual production takes place.  In modern businesses every firm has to undertake market research and collect market information to find out what is actually needed by the consumers.</a:t>
            </a:r>
          </a:p>
          <a:p>
            <a:pPr lvl="0"/>
            <a:r>
              <a:rPr lang="en-US" b="1" dirty="0"/>
              <a:t>Modern marketing is the guiding element of business – </a:t>
            </a:r>
            <a:r>
              <a:rPr lang="en-US" dirty="0"/>
              <a:t>At present competition is more acute as many entrepreneurs produce similar commodities e. Marketing has also become a still competition. The ability of the marketer depends on the ability of finding a consumer and to satisfy him. Market potential guides the business today.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Marketing Functions</a:t>
            </a:r>
            <a:endParaRPr lang="en-US" dirty="0"/>
          </a:p>
        </p:txBody>
      </p:sp>
      <p:sp>
        <p:nvSpPr>
          <p:cNvPr id="3" name="Content Placeholder 2"/>
          <p:cNvSpPr>
            <a:spLocks noGrp="1"/>
          </p:cNvSpPr>
          <p:nvPr>
            <p:ph idx="1"/>
          </p:nvPr>
        </p:nvSpPr>
        <p:spPr>
          <a:xfrm>
            <a:off x="457200" y="685800"/>
            <a:ext cx="8229600" cy="5943600"/>
          </a:xfrm>
        </p:spPr>
        <p:txBody>
          <a:bodyPr>
            <a:noAutofit/>
          </a:bodyPr>
          <a:lstStyle/>
          <a:p>
            <a:pPr>
              <a:buNone/>
            </a:pPr>
            <a:r>
              <a:rPr lang="en-US" sz="2800" dirty="0" smtClean="0"/>
              <a:t>   Functions </a:t>
            </a:r>
            <a:r>
              <a:rPr lang="en-US" sz="2800" dirty="0"/>
              <a:t>of exchange	</a:t>
            </a:r>
            <a:endParaRPr lang="en-US" sz="2800" dirty="0" smtClean="0"/>
          </a:p>
          <a:p>
            <a:pPr>
              <a:buNone/>
            </a:pPr>
            <a:r>
              <a:rPr lang="en-US" sz="2800" dirty="0" smtClean="0"/>
              <a:t>      Buying</a:t>
            </a:r>
          </a:p>
          <a:p>
            <a:pPr>
              <a:buNone/>
            </a:pPr>
            <a:r>
              <a:rPr lang="en-US" sz="2800" dirty="0" smtClean="0"/>
              <a:t>      Selling</a:t>
            </a:r>
          </a:p>
          <a:p>
            <a:r>
              <a:rPr lang="en-US" sz="2800" dirty="0" smtClean="0"/>
              <a:t>Functions </a:t>
            </a:r>
            <a:r>
              <a:rPr lang="en-US" sz="2800" dirty="0"/>
              <a:t>of physical </a:t>
            </a:r>
            <a:r>
              <a:rPr lang="en-US" sz="2800" dirty="0" smtClean="0"/>
              <a:t>supply	</a:t>
            </a:r>
          </a:p>
          <a:p>
            <a:pPr>
              <a:buNone/>
            </a:pPr>
            <a:r>
              <a:rPr lang="en-US" sz="2800" dirty="0" smtClean="0"/>
              <a:t>	   Transportation</a:t>
            </a:r>
            <a:r>
              <a:rPr lang="en-US" sz="2800" dirty="0"/>
              <a:t>	         </a:t>
            </a:r>
            <a:endParaRPr lang="en-US" sz="2800" dirty="0" smtClean="0"/>
          </a:p>
          <a:p>
            <a:pPr>
              <a:buNone/>
            </a:pPr>
            <a:r>
              <a:rPr lang="en-US" sz="2800" dirty="0"/>
              <a:t> </a:t>
            </a:r>
            <a:r>
              <a:rPr lang="en-US" sz="2800" dirty="0" smtClean="0"/>
              <a:t>     Storage </a:t>
            </a:r>
            <a:r>
              <a:rPr lang="en-US" sz="2800" dirty="0"/>
              <a:t>&amp; Warehousing </a:t>
            </a:r>
            <a:endParaRPr lang="en-US" sz="2800" dirty="0" smtClean="0"/>
          </a:p>
          <a:p>
            <a:r>
              <a:rPr lang="en-US" sz="2800" dirty="0" smtClean="0"/>
              <a:t>Facilitating Functions</a:t>
            </a:r>
          </a:p>
          <a:p>
            <a:pPr>
              <a:buNone/>
            </a:pPr>
            <a:r>
              <a:rPr lang="en-US" sz="2800" dirty="0" smtClean="0"/>
              <a:t>     Financing </a:t>
            </a:r>
            <a:r>
              <a:rPr lang="en-US" sz="2800" dirty="0"/>
              <a:t>		       </a:t>
            </a:r>
            <a:endParaRPr lang="en-US" sz="2800" dirty="0" smtClean="0"/>
          </a:p>
          <a:p>
            <a:pPr>
              <a:buNone/>
            </a:pPr>
            <a:r>
              <a:rPr lang="en-US" sz="2800" dirty="0"/>
              <a:t> </a:t>
            </a:r>
            <a:r>
              <a:rPr lang="en-US" sz="2800" dirty="0" smtClean="0"/>
              <a:t>    Risk </a:t>
            </a:r>
            <a:r>
              <a:rPr lang="en-US" sz="2800" dirty="0"/>
              <a:t>Bearing	 </a:t>
            </a:r>
            <a:endParaRPr lang="en-US" sz="2800" dirty="0" smtClean="0"/>
          </a:p>
          <a:p>
            <a:pPr>
              <a:buNone/>
            </a:pPr>
            <a:r>
              <a:rPr lang="en-US" sz="2800" dirty="0"/>
              <a:t> </a:t>
            </a:r>
            <a:r>
              <a:rPr lang="en-US" sz="2800" dirty="0" smtClean="0"/>
              <a:t>    Standardization </a:t>
            </a:r>
            <a:r>
              <a:rPr lang="en-US" sz="2800" dirty="0"/>
              <a:t>&amp; Grading	       </a:t>
            </a:r>
            <a:endParaRPr lang="en-US" sz="2800" dirty="0" smtClean="0"/>
          </a:p>
          <a:p>
            <a:pPr>
              <a:buNone/>
            </a:pPr>
            <a:r>
              <a:rPr lang="en-US" sz="2800" dirty="0"/>
              <a:t> </a:t>
            </a:r>
            <a:r>
              <a:rPr lang="en-US" sz="2800" dirty="0" smtClean="0"/>
              <a:t>    </a:t>
            </a:r>
            <a:r>
              <a:rPr lang="en-US" sz="2800" dirty="0"/>
              <a:t>Market Information</a:t>
            </a:r>
          </a:p>
          <a:p>
            <a:pPr>
              <a:buNone/>
            </a:pPr>
            <a:r>
              <a:rPr lang="en-US" sz="2800" b="1" dirty="0"/>
              <a:t> </a:t>
            </a:r>
            <a:endParaRPr lang="en-US" sz="2800" dirty="0"/>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0574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b="1" dirty="0" smtClean="0"/>
              <a:t>Marketing Research</a:t>
            </a:r>
            <a:r>
              <a:rPr lang="en-US" dirty="0" smtClean="0"/>
              <a:t/>
            </a:r>
            <a:br>
              <a:rPr lang="en-US" dirty="0" smtClean="0"/>
            </a:br>
            <a:r>
              <a:rPr lang="en-US" dirty="0" smtClean="0"/>
              <a:t>      </a:t>
            </a:r>
            <a:r>
              <a:rPr lang="en-US" b="1" dirty="0" err="1" smtClean="0"/>
              <a:t>ಮಾರ್ಕೆಟಿಂಗ್</a:t>
            </a:r>
            <a:r>
              <a:rPr lang="en-US" b="1" dirty="0" smtClean="0"/>
              <a:t> </a:t>
            </a:r>
            <a:r>
              <a:rPr lang="en-US" b="1" dirty="0" err="1" smtClean="0"/>
              <a:t>ಸಂಶೋಧನೆ</a:t>
            </a:r>
            <a:r>
              <a:rPr lang="en-US" dirty="0" smtClean="0"/>
              <a:t> </a:t>
            </a:r>
            <a:br>
              <a:rPr lang="en-US" dirty="0" smtClean="0"/>
            </a:br>
            <a:endParaRPr lang="en-US" dirty="0"/>
          </a:p>
        </p:txBody>
      </p:sp>
      <p:sp>
        <p:nvSpPr>
          <p:cNvPr id="3" name="Content Placeholder 2"/>
          <p:cNvSpPr>
            <a:spLocks noGrp="1"/>
          </p:cNvSpPr>
          <p:nvPr>
            <p:ph idx="1"/>
          </p:nvPr>
        </p:nvSpPr>
        <p:spPr>
          <a:xfrm>
            <a:off x="457200" y="2057400"/>
            <a:ext cx="8229600" cy="4495800"/>
          </a:xfrm>
        </p:spPr>
        <p:txBody>
          <a:bodyPr>
            <a:normAutofit/>
          </a:bodyPr>
          <a:lstStyle/>
          <a:p>
            <a:pPr algn="just"/>
            <a:r>
              <a:rPr lang="en-US" b="1" dirty="0" smtClean="0"/>
              <a:t>Marketing research</a:t>
            </a:r>
            <a:r>
              <a:rPr lang="en-US" dirty="0" smtClean="0"/>
              <a:t> is the application of scientific methods for solving marketing problems.</a:t>
            </a:r>
          </a:p>
          <a:p>
            <a:pPr algn="just"/>
            <a:r>
              <a:rPr lang="en-US" dirty="0" smtClean="0"/>
              <a:t>It </a:t>
            </a:r>
            <a:r>
              <a:rPr lang="en-US" dirty="0"/>
              <a:t>is the systematic gathering, recording, and analysis of </a:t>
            </a:r>
            <a:r>
              <a:rPr lang="en-US" dirty="0" smtClean="0"/>
              <a:t>qualitative and</a:t>
            </a:r>
            <a:r>
              <a:rPr lang="en-US" dirty="0"/>
              <a:t> </a:t>
            </a:r>
            <a:r>
              <a:rPr lang="en-US" dirty="0" smtClean="0"/>
              <a:t>quantitative data </a:t>
            </a:r>
            <a:r>
              <a:rPr lang="en-US" dirty="0"/>
              <a:t>about issues relating to </a:t>
            </a:r>
            <a:r>
              <a:rPr lang="en-US" dirty="0" smtClean="0"/>
              <a:t>marketing</a:t>
            </a:r>
            <a:r>
              <a:rPr lang="en-US" dirty="0"/>
              <a:t> products and services. </a:t>
            </a:r>
            <a:endParaRPr lang="en-US" dirty="0" smtClean="0"/>
          </a:p>
          <a:p>
            <a:pPr algn="just"/>
            <a:endParaRPr lang="en-US" dirty="0"/>
          </a:p>
          <a:p>
            <a:pPr algn="just"/>
            <a:r>
              <a:rPr lang="en-US" b="1" dirty="0" smtClean="0"/>
              <a:t>"</a:t>
            </a:r>
            <a:r>
              <a:rPr lang="en-US" b="1" dirty="0" err="1" smtClean="0"/>
              <a:t>ವ್ಯಾಪಾರೋದ್ಯಮ</a:t>
            </a:r>
            <a:r>
              <a:rPr lang="en-US" b="1" dirty="0" smtClean="0"/>
              <a:t> </a:t>
            </a:r>
            <a:r>
              <a:rPr lang="en-US" b="1" dirty="0" err="1" smtClean="0"/>
              <a:t>ಕ್ಷೇತ್ರದಲ್ಲಿ</a:t>
            </a:r>
            <a:r>
              <a:rPr lang="en-US" b="1" dirty="0" smtClean="0"/>
              <a:t> </a:t>
            </a:r>
            <a:r>
              <a:rPr lang="en-US" b="1" dirty="0" err="1" smtClean="0"/>
              <a:t>ಯಾವುದೇ</a:t>
            </a:r>
            <a:r>
              <a:rPr lang="en-US" b="1" dirty="0" smtClean="0"/>
              <a:t> </a:t>
            </a:r>
            <a:r>
              <a:rPr lang="en-US" b="1" dirty="0" err="1" smtClean="0"/>
              <a:t>ಸಮಸ್ಯೆಗಳಿಗೆ</a:t>
            </a:r>
            <a:r>
              <a:rPr lang="en-US" b="1" dirty="0" smtClean="0"/>
              <a:t> </a:t>
            </a:r>
            <a:r>
              <a:rPr lang="en-US" b="1" dirty="0" err="1" smtClean="0"/>
              <a:t>ಸಂಬಂಧಪಟ್ಟ</a:t>
            </a:r>
            <a:r>
              <a:rPr lang="en-US" b="1" dirty="0" smtClean="0"/>
              <a:t> </a:t>
            </a:r>
            <a:r>
              <a:rPr lang="en-US" b="1" dirty="0" err="1" smtClean="0"/>
              <a:t>ಸಂಗತಿಗಳ</a:t>
            </a:r>
            <a:r>
              <a:rPr lang="en-US" b="1" dirty="0" smtClean="0"/>
              <a:t> </a:t>
            </a:r>
            <a:r>
              <a:rPr lang="en-US" b="1" dirty="0" err="1" smtClean="0"/>
              <a:t>ಬಗ್ಗೆ</a:t>
            </a:r>
            <a:r>
              <a:rPr lang="en-US" b="1" dirty="0" smtClean="0"/>
              <a:t> </a:t>
            </a:r>
            <a:r>
              <a:rPr lang="en-US" b="1" dirty="0" err="1" smtClean="0"/>
              <a:t>ಕ್ರಮಬದ್ಧ</a:t>
            </a:r>
            <a:r>
              <a:rPr lang="en-US" b="1" dirty="0" smtClean="0"/>
              <a:t> </a:t>
            </a:r>
            <a:r>
              <a:rPr lang="en-US" b="1" dirty="0" err="1" smtClean="0"/>
              <a:t>ಉದ್ದೇಶ</a:t>
            </a:r>
            <a:r>
              <a:rPr lang="en-US" b="1" dirty="0" smtClean="0"/>
              <a:t> </a:t>
            </a:r>
            <a:r>
              <a:rPr lang="en-US" b="1" dirty="0" err="1" smtClean="0"/>
              <a:t>ಮತ್ತು</a:t>
            </a:r>
            <a:r>
              <a:rPr lang="en-US" b="1" dirty="0" smtClean="0"/>
              <a:t> </a:t>
            </a:r>
            <a:r>
              <a:rPr lang="en-US" b="1" dirty="0" err="1" smtClean="0"/>
              <a:t>ಸಮಗ್ರ</a:t>
            </a:r>
            <a:r>
              <a:rPr lang="en-US" b="1" dirty="0" smtClean="0"/>
              <a:t> </a:t>
            </a:r>
            <a:r>
              <a:rPr lang="en-US" b="1" dirty="0" err="1" smtClean="0"/>
              <a:t>ಸಂಶೋಧನೆ</a:t>
            </a:r>
            <a:r>
              <a:rPr lang="en-US" b="1" dirty="0" smtClean="0"/>
              <a:t> </a:t>
            </a:r>
            <a:r>
              <a:rPr lang="en-US" b="1" dirty="0" err="1" smtClean="0"/>
              <a:t>ಮತ್ತು</a:t>
            </a:r>
            <a:r>
              <a:rPr lang="en-US" b="1" dirty="0" smtClean="0"/>
              <a:t> </a:t>
            </a:r>
            <a:r>
              <a:rPr lang="en-US" b="1" dirty="0" err="1" smtClean="0"/>
              <a:t>ಅಧ್ಯಯನ</a:t>
            </a:r>
            <a:r>
              <a:rPr lang="en-US" b="1" dirty="0" smtClean="0"/>
              <a:t>.“ </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just"/>
            <a:r>
              <a:rPr lang="en-US" b="1" dirty="0"/>
              <a:t>Objectives of Marketing Research</a:t>
            </a:r>
            <a:endParaRPr lang="en-US" dirty="0"/>
          </a:p>
        </p:txBody>
      </p:sp>
      <p:sp>
        <p:nvSpPr>
          <p:cNvPr id="3" name="Content Placeholder 2"/>
          <p:cNvSpPr>
            <a:spLocks noGrp="1"/>
          </p:cNvSpPr>
          <p:nvPr>
            <p:ph idx="1"/>
          </p:nvPr>
        </p:nvSpPr>
        <p:spPr>
          <a:xfrm>
            <a:off x="457200" y="1066800"/>
            <a:ext cx="8229600" cy="5410200"/>
          </a:xfrm>
        </p:spPr>
        <p:txBody>
          <a:bodyPr>
            <a:normAutofit fontScale="47500" lnSpcReduction="20000"/>
          </a:bodyPr>
          <a:lstStyle/>
          <a:p>
            <a:pPr algn="just" fontAlgn="base">
              <a:buNone/>
            </a:pPr>
            <a:r>
              <a:rPr lang="en-US" sz="5100" b="1" dirty="0" smtClean="0"/>
              <a:t>1)</a:t>
            </a:r>
            <a:r>
              <a:rPr lang="en-US" b="1" dirty="0"/>
              <a:t> </a:t>
            </a:r>
            <a:r>
              <a:rPr lang="en-US" b="1" dirty="0" smtClean="0"/>
              <a:t> </a:t>
            </a:r>
            <a:r>
              <a:rPr lang="en-US" sz="5100" b="1" dirty="0" smtClean="0"/>
              <a:t>To </a:t>
            </a:r>
            <a:r>
              <a:rPr lang="en-US" sz="5100" b="1" dirty="0"/>
              <a:t>provide basis for proper planning-</a:t>
            </a:r>
            <a:endParaRPr lang="en-US" sz="5100" dirty="0"/>
          </a:p>
          <a:p>
            <a:pPr algn="just" fontAlgn="base">
              <a:buNone/>
            </a:pPr>
            <a:r>
              <a:rPr lang="en-US" sz="5100" dirty="0" smtClean="0"/>
              <a:t>      Marketing </a:t>
            </a:r>
            <a:r>
              <a:rPr lang="en-US" sz="5100" dirty="0"/>
              <a:t>and sales forecast research provides sound basis for the formulation of all marketing plans, policies, </a:t>
            </a:r>
            <a:r>
              <a:rPr lang="en-US" sz="5100" dirty="0" err="1"/>
              <a:t>programmes</a:t>
            </a:r>
            <a:r>
              <a:rPr lang="en-US" sz="5100" dirty="0"/>
              <a:t> and procedures.</a:t>
            </a:r>
          </a:p>
          <a:p>
            <a:pPr algn="just" fontAlgn="base">
              <a:buNone/>
            </a:pPr>
            <a:r>
              <a:rPr lang="en-US" sz="5100" b="1" dirty="0"/>
              <a:t>2) </a:t>
            </a:r>
            <a:r>
              <a:rPr lang="en-US" sz="5100" b="1" dirty="0" smtClean="0"/>
              <a:t> To </a:t>
            </a:r>
            <a:r>
              <a:rPr lang="en-US" sz="5100" b="1" dirty="0"/>
              <a:t>reduce marketing costs -</a:t>
            </a:r>
            <a:endParaRPr lang="en-US" sz="5100" dirty="0"/>
          </a:p>
          <a:p>
            <a:pPr algn="just" fontAlgn="base">
              <a:buNone/>
            </a:pPr>
            <a:r>
              <a:rPr lang="en-US" sz="5100" dirty="0" smtClean="0"/>
              <a:t>     Marketing </a:t>
            </a:r>
            <a:r>
              <a:rPr lang="en-US" sz="5100" dirty="0"/>
              <a:t>research provides ways and means to reduce marketing costs like selling, advertisement and distribution etc.</a:t>
            </a:r>
          </a:p>
          <a:p>
            <a:pPr algn="just" fontAlgn="base">
              <a:buNone/>
            </a:pPr>
            <a:r>
              <a:rPr lang="en-US" sz="5100" b="1" dirty="0"/>
              <a:t>3) To find out new markets for the product </a:t>
            </a:r>
            <a:r>
              <a:rPr lang="en-US" sz="5100" b="1" dirty="0" smtClean="0"/>
              <a:t>–</a:t>
            </a:r>
          </a:p>
          <a:p>
            <a:pPr marL="398463" indent="-398463" algn="just" fontAlgn="base">
              <a:buNone/>
            </a:pPr>
            <a:r>
              <a:rPr lang="en-US" sz="5100" b="1" dirty="0"/>
              <a:t> </a:t>
            </a:r>
            <a:r>
              <a:rPr lang="en-US" sz="5100" b="1" dirty="0" smtClean="0"/>
              <a:t> </a:t>
            </a:r>
            <a:r>
              <a:rPr lang="en-US" sz="5100" dirty="0" smtClean="0"/>
              <a:t>   Marketing </a:t>
            </a:r>
            <a:r>
              <a:rPr lang="en-US" sz="5100" dirty="0"/>
              <a:t>research aims at exploring new markets for the </a:t>
            </a:r>
            <a:r>
              <a:rPr lang="en-US" sz="5100" dirty="0" smtClean="0"/>
              <a:t>   product </a:t>
            </a:r>
            <a:r>
              <a:rPr lang="en-US" sz="5100" dirty="0"/>
              <a:t>and maintaining the existing ones.</a:t>
            </a:r>
          </a:p>
          <a:p>
            <a:pPr algn="just" fontAlgn="base">
              <a:buNone/>
            </a:pPr>
            <a:r>
              <a:rPr lang="en-US" sz="5100" b="1" dirty="0"/>
              <a:t>4) </a:t>
            </a:r>
            <a:r>
              <a:rPr lang="en-US" sz="5100" b="1" dirty="0" smtClean="0"/>
              <a:t> To </a:t>
            </a:r>
            <a:r>
              <a:rPr lang="en-US" sz="5100" b="1" dirty="0"/>
              <a:t>determine proper price policy -</a:t>
            </a:r>
            <a:endParaRPr lang="en-US" sz="5100" dirty="0"/>
          </a:p>
          <a:p>
            <a:pPr algn="just" fontAlgn="base">
              <a:buNone/>
            </a:pPr>
            <a:r>
              <a:rPr lang="en-US" sz="5100" dirty="0" smtClean="0"/>
              <a:t>       Marketing </a:t>
            </a:r>
            <a:r>
              <a:rPr lang="en-US" sz="5100" dirty="0"/>
              <a:t>research is considered helpful in the </a:t>
            </a:r>
            <a:r>
              <a:rPr lang="en-US" sz="5100" dirty="0" smtClean="0"/>
              <a:t>  formulation </a:t>
            </a:r>
            <a:r>
              <a:rPr lang="en-US" sz="5100" dirty="0"/>
              <a:t>of proper price policy with regard to the products</a:t>
            </a:r>
            <a:r>
              <a:rPr lang="en-US" sz="5100" dirty="0" smtClean="0"/>
              <a:t>.</a:t>
            </a:r>
            <a:endParaRPr lang="en-US" sz="5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b="1" dirty="0" err="1" smtClean="0"/>
              <a:t>Contd</a:t>
            </a:r>
            <a:r>
              <a:rPr lang="en-US" sz="3200" b="1" dirty="0" smtClean="0"/>
              <a:t>…  Objectives of Marketing Research</a:t>
            </a:r>
            <a:endParaRPr lang="en-US" sz="3200" dirty="0"/>
          </a:p>
        </p:txBody>
      </p:sp>
      <p:sp>
        <p:nvSpPr>
          <p:cNvPr id="3" name="Content Placeholder 2"/>
          <p:cNvSpPr>
            <a:spLocks noGrp="1"/>
          </p:cNvSpPr>
          <p:nvPr>
            <p:ph idx="1"/>
          </p:nvPr>
        </p:nvSpPr>
        <p:spPr>
          <a:xfrm>
            <a:off x="457200" y="990600"/>
            <a:ext cx="8229600" cy="5486400"/>
          </a:xfrm>
        </p:spPr>
        <p:txBody>
          <a:bodyPr>
            <a:normAutofit fontScale="77500" lnSpcReduction="20000"/>
          </a:bodyPr>
          <a:lstStyle/>
          <a:p>
            <a:pPr fontAlgn="base">
              <a:buNone/>
            </a:pPr>
            <a:r>
              <a:rPr lang="en-US" b="1" dirty="0" smtClean="0"/>
              <a:t>5) To study in detail likes and dislikes of the consumers -</a:t>
            </a:r>
            <a:endParaRPr lang="en-US" dirty="0" smtClean="0"/>
          </a:p>
          <a:p>
            <a:pPr fontAlgn="base">
              <a:buNone/>
            </a:pPr>
            <a:r>
              <a:rPr lang="en-US" dirty="0" smtClean="0"/>
              <a:t>     Marketing research tries to find out what the consumers, think and want. It keeps us in touch with the consumers, minds and to study their likes and dislikes.</a:t>
            </a:r>
          </a:p>
          <a:p>
            <a:pPr algn="just" fontAlgn="base">
              <a:buNone/>
            </a:pPr>
            <a:endParaRPr lang="en-US" b="1" dirty="0" smtClean="0"/>
          </a:p>
          <a:p>
            <a:pPr algn="just" fontAlgn="base">
              <a:buNone/>
            </a:pPr>
            <a:r>
              <a:rPr lang="en-US" b="1" dirty="0" smtClean="0"/>
              <a:t>6) To know the market competition -</a:t>
            </a:r>
            <a:endParaRPr lang="en-US" dirty="0" smtClean="0"/>
          </a:p>
          <a:p>
            <a:pPr algn="just" fontAlgn="base">
              <a:buNone/>
            </a:pPr>
            <a:r>
              <a:rPr lang="en-US" dirty="0" smtClean="0"/>
              <a:t>      Marketing research also aims at knowing the quantum of competition prevalent in the market about the product in question. The company may need reliable information about competitor’s moves and strategies which are of immense significance for further planning.</a:t>
            </a:r>
          </a:p>
          <a:p>
            <a:pPr algn="just" fontAlgn="base">
              <a:buNone/>
            </a:pPr>
            <a:endParaRPr lang="en-US" dirty="0" smtClean="0"/>
          </a:p>
          <a:p>
            <a:pPr algn="just" fontAlgn="base">
              <a:buNone/>
            </a:pPr>
            <a:r>
              <a:rPr lang="en-US" b="1" dirty="0" smtClean="0"/>
              <a:t>7) To study the external forces and their impact -</a:t>
            </a:r>
            <a:endParaRPr lang="en-US" dirty="0" smtClean="0"/>
          </a:p>
          <a:p>
            <a:pPr algn="just">
              <a:buNone/>
            </a:pPr>
            <a:r>
              <a:rPr lang="en-US" dirty="0" smtClean="0"/>
              <a:t>     Marketing research provides valuable information by studying the impact of external forces on the </a:t>
            </a:r>
            <a:r>
              <a:rPr lang="en-US" dirty="0" err="1" smtClean="0"/>
              <a:t>organisation</a:t>
            </a:r>
            <a:r>
              <a:rPr lang="en-US" dirty="0" smtClean="0"/>
              <a:t>. External forces may include conditions developing in foreign markets, </a:t>
            </a:r>
            <a:r>
              <a:rPr lang="en-US" dirty="0" err="1" smtClean="0"/>
              <a:t>govt</a:t>
            </a:r>
            <a:r>
              <a:rPr lang="en-US" dirty="0" smtClean="0"/>
              <a:t>, policies and regulations, consumer incomes and spending habits, new products entering in the market and their impact on the company’s products. </a:t>
            </a:r>
          </a:p>
          <a:p>
            <a:pPr algn="just"/>
            <a:endParaRPr lang="en-US" dirty="0" smtClean="0"/>
          </a:p>
          <a:p>
            <a:pPr algn="just"/>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Procedure of Marketing Research:</a:t>
            </a:r>
            <a:endParaRPr lang="en-US" dirty="0"/>
          </a:p>
        </p:txBody>
      </p:sp>
      <p:sp>
        <p:nvSpPr>
          <p:cNvPr id="3" name="Content Placeholder 2"/>
          <p:cNvSpPr>
            <a:spLocks noGrp="1"/>
          </p:cNvSpPr>
          <p:nvPr>
            <p:ph idx="1"/>
          </p:nvPr>
        </p:nvSpPr>
        <p:spPr>
          <a:xfrm>
            <a:off x="457200" y="838200"/>
            <a:ext cx="8229600" cy="5791200"/>
          </a:xfrm>
        </p:spPr>
        <p:txBody>
          <a:bodyPr>
            <a:normAutofit fontScale="92500" lnSpcReduction="20000"/>
          </a:bodyPr>
          <a:lstStyle/>
          <a:p>
            <a:pPr algn="just" fontAlgn="base"/>
            <a:endParaRPr lang="en-US" dirty="0"/>
          </a:p>
          <a:p>
            <a:pPr algn="ctr">
              <a:buNone/>
            </a:pPr>
            <a:r>
              <a:rPr lang="en-US" sz="3800" b="1" dirty="0" err="1" smtClean="0"/>
              <a:t>ಮಾರ್ಕೆಟಿಂಗ್</a:t>
            </a:r>
            <a:r>
              <a:rPr lang="en-US" sz="3800" b="1" dirty="0" smtClean="0"/>
              <a:t> </a:t>
            </a:r>
            <a:r>
              <a:rPr lang="en-US" sz="3800" b="1" dirty="0" err="1" smtClean="0"/>
              <a:t>ಸಂಶೋಧನಾ</a:t>
            </a:r>
            <a:r>
              <a:rPr lang="en-US" sz="3800" b="1" dirty="0" smtClean="0"/>
              <a:t> </a:t>
            </a:r>
            <a:r>
              <a:rPr lang="en-US" sz="3800" b="1" dirty="0" err="1" smtClean="0"/>
              <a:t>ಪ್ರಕ್ರಿಯೆ</a:t>
            </a:r>
            <a:r>
              <a:rPr lang="en-US" sz="3800" b="1" dirty="0" smtClean="0"/>
              <a:t> </a:t>
            </a:r>
            <a:r>
              <a:rPr lang="en-US" b="1" dirty="0" smtClean="0"/>
              <a:t>:</a:t>
            </a:r>
            <a:endParaRPr lang="en-US" dirty="0" smtClean="0"/>
          </a:p>
          <a:p>
            <a:pPr>
              <a:buNone/>
            </a:pPr>
            <a:endParaRPr lang="en-US" b="1" dirty="0" smtClean="0"/>
          </a:p>
          <a:p>
            <a:pPr algn="just" fontAlgn="base">
              <a:buNone/>
            </a:pPr>
            <a:r>
              <a:rPr lang="en-US" b="1" dirty="0" smtClean="0"/>
              <a:t> </a:t>
            </a:r>
            <a:r>
              <a:rPr lang="en-US" b="1" dirty="0"/>
              <a:t>1. Defining and analyzing the problem </a:t>
            </a:r>
            <a:r>
              <a:rPr lang="en-US" b="1" dirty="0" smtClean="0"/>
              <a:t>–</a:t>
            </a:r>
          </a:p>
          <a:p>
            <a:pPr algn="just" fontAlgn="base">
              <a:buNone/>
            </a:pPr>
            <a:r>
              <a:rPr lang="en-US" b="1" dirty="0" smtClean="0"/>
              <a:t>    </a:t>
            </a:r>
            <a:r>
              <a:rPr lang="en-US" b="1" dirty="0" err="1" smtClean="0"/>
              <a:t>ಮಾರ್ಕೆಟಿಂಗ್</a:t>
            </a:r>
            <a:r>
              <a:rPr lang="en-US" b="1" dirty="0" smtClean="0"/>
              <a:t> </a:t>
            </a:r>
            <a:r>
              <a:rPr lang="en-US" b="1" dirty="0" err="1" smtClean="0"/>
              <a:t>ರಿಸರ್ಚ್</a:t>
            </a:r>
            <a:r>
              <a:rPr lang="en-US" b="1" dirty="0" smtClean="0"/>
              <a:t> </a:t>
            </a:r>
            <a:r>
              <a:rPr lang="en-US" b="1" dirty="0" err="1" smtClean="0"/>
              <a:t>ಪ್ರಾಬ್ಲಮ್</a:t>
            </a:r>
            <a:r>
              <a:rPr lang="en-US" b="1" dirty="0" smtClean="0"/>
              <a:t> </a:t>
            </a:r>
            <a:r>
              <a:rPr lang="en-US" b="1" dirty="0" err="1" smtClean="0"/>
              <a:t>ಅನ್ನು</a:t>
            </a:r>
            <a:r>
              <a:rPr lang="en-US" b="1" dirty="0" smtClean="0"/>
              <a:t> </a:t>
            </a:r>
            <a:r>
              <a:rPr lang="en-US" b="1" dirty="0" err="1" smtClean="0"/>
              <a:t>ರೂಪಿಸುವುದು</a:t>
            </a:r>
            <a:r>
              <a:rPr lang="en-US" b="1" dirty="0" smtClean="0"/>
              <a:t> –</a:t>
            </a:r>
          </a:p>
          <a:p>
            <a:pPr algn="just">
              <a:buNone/>
            </a:pPr>
            <a:r>
              <a:rPr lang="en-US" dirty="0" smtClean="0"/>
              <a:t>        Research </a:t>
            </a:r>
            <a:r>
              <a:rPr lang="en-US" dirty="0"/>
              <a:t>starts with a problem that management is facing. This problem needs to be understood, the cause diagnosed, and solutions developed. Research problems focus on providing the information needed  to solve the problem.</a:t>
            </a:r>
          </a:p>
          <a:p>
            <a:pPr algn="just">
              <a:buNone/>
            </a:pPr>
            <a:r>
              <a:rPr lang="en-US" b="1" dirty="0"/>
              <a:t>2. Research design </a:t>
            </a:r>
            <a:r>
              <a:rPr lang="en-US" b="1" dirty="0" smtClean="0"/>
              <a:t>  </a:t>
            </a:r>
            <a:r>
              <a:rPr lang="en-US" b="1" dirty="0" err="1" smtClean="0"/>
              <a:t>ಸಂಶೋಧನಾ</a:t>
            </a:r>
            <a:r>
              <a:rPr lang="en-US" b="1" dirty="0" smtClean="0"/>
              <a:t> </a:t>
            </a:r>
            <a:r>
              <a:rPr lang="en-US" b="1" dirty="0" err="1" smtClean="0"/>
              <a:t>ವಿನ್ಯಾಸ</a:t>
            </a:r>
            <a:r>
              <a:rPr lang="en-US" b="1" dirty="0" smtClean="0"/>
              <a:t>  -</a:t>
            </a:r>
            <a:endParaRPr lang="en-US" b="1" dirty="0"/>
          </a:p>
          <a:p>
            <a:pPr algn="just">
              <a:buNone/>
            </a:pPr>
            <a:r>
              <a:rPr lang="en-US" b="1" dirty="0" smtClean="0"/>
              <a:t>	</a:t>
            </a:r>
            <a:r>
              <a:rPr lang="en-US" dirty="0" smtClean="0"/>
              <a:t>The </a:t>
            </a:r>
            <a:r>
              <a:rPr lang="en-US" dirty="0"/>
              <a:t>research design is a plan or framework for conducting the study and collecting data. It is defined as the specific methods and procedures used to acquire the information you need.</a:t>
            </a:r>
            <a:r>
              <a:rPr lang="en-US" b="1" dirty="0"/>
              <a:t> </a:t>
            </a:r>
            <a:r>
              <a:rPr lang="en-US" dirty="0"/>
              <a:t>A research study may need both primary and secondary data</a:t>
            </a:r>
            <a:r>
              <a:rPr lang="en-US" dirty="0" smtClean="0"/>
              <a:t>.</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914400"/>
          </a:xfrm>
        </p:spPr>
        <p:txBody>
          <a:bodyPr>
            <a:normAutofit fontScale="90000"/>
          </a:bodyPr>
          <a:lstStyle/>
          <a:p>
            <a:r>
              <a:rPr lang="en-US" sz="3100" b="1" dirty="0" smtClean="0"/>
              <a:t>  Contd.. </a:t>
            </a:r>
            <a:r>
              <a:rPr lang="en-US" sz="4000" b="1" dirty="0" smtClean="0"/>
              <a:t>Procedure of Marketing Research:</a:t>
            </a:r>
            <a:endParaRPr lang="en-US" sz="3200" dirty="0"/>
          </a:p>
        </p:txBody>
      </p:sp>
      <p:sp>
        <p:nvSpPr>
          <p:cNvPr id="3" name="Content Placeholder 2"/>
          <p:cNvSpPr>
            <a:spLocks noGrp="1"/>
          </p:cNvSpPr>
          <p:nvPr>
            <p:ph idx="1"/>
          </p:nvPr>
        </p:nvSpPr>
        <p:spPr>
          <a:xfrm>
            <a:off x="457200" y="1524000"/>
            <a:ext cx="8229600" cy="4800600"/>
          </a:xfrm>
        </p:spPr>
        <p:txBody>
          <a:bodyPr>
            <a:normAutofit fontScale="85000" lnSpcReduction="10000"/>
          </a:bodyPr>
          <a:lstStyle/>
          <a:p>
            <a:pPr algn="just">
              <a:buNone/>
            </a:pPr>
            <a:r>
              <a:rPr lang="en-US" b="1" dirty="0" smtClean="0"/>
              <a:t>3. Data collection     </a:t>
            </a:r>
            <a:r>
              <a:rPr lang="en-US" b="1" dirty="0" err="1" smtClean="0"/>
              <a:t>ಡೇಟಾ</a:t>
            </a:r>
            <a:r>
              <a:rPr lang="en-US" b="1" dirty="0" smtClean="0"/>
              <a:t> </a:t>
            </a:r>
            <a:r>
              <a:rPr lang="en-US" b="1" dirty="0" err="1" smtClean="0"/>
              <a:t>ಕಲೆಕ್ಷನ್</a:t>
            </a:r>
            <a:r>
              <a:rPr lang="en-US" b="1" dirty="0" smtClean="0"/>
              <a:t> </a:t>
            </a:r>
            <a:r>
              <a:rPr lang="en-US" b="1" dirty="0" err="1" smtClean="0"/>
              <a:t>ತಂತ್ರಗಳು</a:t>
            </a:r>
            <a:r>
              <a:rPr lang="en-US" b="1" dirty="0" smtClean="0"/>
              <a:t> -</a:t>
            </a:r>
          </a:p>
          <a:p>
            <a:pPr algn="just">
              <a:buNone/>
            </a:pPr>
            <a:r>
              <a:rPr lang="en-US" dirty="0" smtClean="0"/>
              <a:t>	There are many ways to collect data. Two important methods to consider are interviews and observation. Primary data is collected by researcher for the first time, while secondary data is already available for processing. Primary data can be assembled through a number of methods such as survey and observation or experimental method. Interviews require you to ask questions and receive responses. Common modes of research communication include interviews conducted face-to-face, by mail, by telephone, by email, or over the Internet. Another way to collect data is by observation. Observing a person’s or company’s past or present behavior can predict future purchasing decisions. Data collection techniques for past behavior can include analyzing company records and reviewing studies published by external sources.</a:t>
            </a:r>
          </a:p>
          <a:p>
            <a:pPr algn="just"/>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smtClean="0"/>
              <a:t>…</a:t>
            </a:r>
            <a:r>
              <a:rPr lang="en-US" sz="3200" dirty="0" smtClean="0"/>
              <a:t>.Con</a:t>
            </a:r>
            <a:r>
              <a:rPr lang="en-US" sz="3600" dirty="0" smtClean="0"/>
              <a:t>td.   </a:t>
            </a:r>
            <a:r>
              <a:rPr lang="en-US" sz="3600" b="1" dirty="0" smtClean="0"/>
              <a:t>Procedure of Market Research</a:t>
            </a:r>
            <a:endParaRPr lang="en-US" sz="3200" b="1" dirty="0"/>
          </a:p>
        </p:txBody>
      </p:sp>
      <p:sp>
        <p:nvSpPr>
          <p:cNvPr id="3" name="Content Placeholder 2"/>
          <p:cNvSpPr>
            <a:spLocks noGrp="1"/>
          </p:cNvSpPr>
          <p:nvPr>
            <p:ph idx="1"/>
          </p:nvPr>
        </p:nvSpPr>
        <p:spPr>
          <a:xfrm>
            <a:off x="457200" y="990600"/>
            <a:ext cx="8229600" cy="5867400"/>
          </a:xfrm>
        </p:spPr>
        <p:txBody>
          <a:bodyPr>
            <a:normAutofit fontScale="92500"/>
          </a:bodyPr>
          <a:lstStyle/>
          <a:p>
            <a:pPr algn="just">
              <a:buNone/>
            </a:pPr>
            <a:r>
              <a:rPr lang="en-US" b="1" dirty="0" smtClean="0"/>
              <a:t>5. Analysis and interpretation –</a:t>
            </a:r>
          </a:p>
          <a:p>
            <a:pPr algn="just">
              <a:buNone/>
            </a:pPr>
            <a:r>
              <a:rPr lang="en-US" b="1" dirty="0" smtClean="0"/>
              <a:t>    </a:t>
            </a:r>
            <a:r>
              <a:rPr lang="en-US" b="1" dirty="0" err="1" smtClean="0"/>
              <a:t>ವಿಶ್ಲೇಷಣೆ</a:t>
            </a:r>
            <a:r>
              <a:rPr lang="en-US" b="1" dirty="0" smtClean="0"/>
              <a:t> </a:t>
            </a:r>
            <a:r>
              <a:rPr lang="en-US" b="1" dirty="0" err="1" smtClean="0"/>
              <a:t>ಮತ್ತು</a:t>
            </a:r>
            <a:r>
              <a:rPr lang="en-US" b="1" dirty="0" smtClean="0"/>
              <a:t> </a:t>
            </a:r>
            <a:r>
              <a:rPr lang="en-US" b="1" dirty="0" err="1" smtClean="0"/>
              <a:t>ವ್ಯಾಖ್ಯಾನ</a:t>
            </a:r>
            <a:endParaRPr lang="en-US" b="1" dirty="0" smtClean="0"/>
          </a:p>
          <a:p>
            <a:pPr algn="just">
              <a:buNone/>
            </a:pPr>
            <a:r>
              <a:rPr lang="en-US" b="1" dirty="0" smtClean="0"/>
              <a:t>	In o</a:t>
            </a:r>
            <a:r>
              <a:rPr lang="en-US" dirty="0" smtClean="0"/>
              <a:t>rder for data to be useful, it must be analyzed. Analysis techniques vary and their effectiveness depends on   the types of information collected. A meaning­ful analysis can be performed by using various statistical techniques.</a:t>
            </a:r>
          </a:p>
          <a:p>
            <a:pPr algn="just" fontAlgn="base">
              <a:buNone/>
            </a:pPr>
            <a:r>
              <a:rPr lang="en-US" dirty="0" smtClean="0"/>
              <a:t>6. </a:t>
            </a:r>
            <a:r>
              <a:rPr lang="en-US" b="1" dirty="0" smtClean="0"/>
              <a:t>Preparation of a research report- </a:t>
            </a:r>
          </a:p>
          <a:p>
            <a:pPr algn="just" fontAlgn="base">
              <a:buNone/>
            </a:pPr>
            <a:r>
              <a:rPr lang="en-US" b="1" dirty="0" smtClean="0"/>
              <a:t>    </a:t>
            </a:r>
            <a:r>
              <a:rPr lang="en-US" b="1" dirty="0" err="1" smtClean="0"/>
              <a:t>ಮಾರ್ಕೆಟಿಂಗ್</a:t>
            </a:r>
            <a:r>
              <a:rPr lang="en-US" b="1" dirty="0" smtClean="0"/>
              <a:t>  </a:t>
            </a:r>
            <a:r>
              <a:rPr lang="en-US" b="1" dirty="0" err="1" smtClean="0"/>
              <a:t>ರಿಸರ್ಚ್</a:t>
            </a:r>
            <a:r>
              <a:rPr lang="en-US" b="1" dirty="0" smtClean="0"/>
              <a:t>  </a:t>
            </a:r>
            <a:r>
              <a:rPr lang="en-US" b="1" dirty="0" err="1" smtClean="0"/>
              <a:t>ರಿಪೋರ್ಟ್</a:t>
            </a:r>
            <a:r>
              <a:rPr lang="en-US" b="1" dirty="0" smtClean="0"/>
              <a:t> </a:t>
            </a:r>
          </a:p>
          <a:p>
            <a:pPr algn="just" fontAlgn="base">
              <a:buNone/>
            </a:pPr>
            <a:r>
              <a:rPr lang="en-US" b="1" dirty="0" smtClean="0"/>
              <a:t>	The report</a:t>
            </a:r>
            <a:r>
              <a:rPr lang="en-US" dirty="0" smtClean="0"/>
              <a:t> should provide all the information the decision maker needs to understand the project. Presenting the major conclu­sions and recommendations supported by necessary analysis, is the end product of    the research process.</a:t>
            </a:r>
          </a:p>
          <a:p>
            <a:pPr algn="just">
              <a:buNone/>
            </a:pPr>
            <a:r>
              <a:rPr lang="en-US" dirty="0" smtClean="0"/>
              <a:t> </a:t>
            </a:r>
          </a:p>
          <a:p>
            <a:pPr algn="just"/>
            <a:endParaRPr lang="en-US"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buFont typeface="Wingdings" pitchFamily="2" charset="2"/>
              <a:buChar char="§"/>
            </a:pPr>
            <a:r>
              <a:rPr lang="en-US" sz="2800" dirty="0" smtClean="0"/>
              <a:t>Introduction</a:t>
            </a:r>
          </a:p>
          <a:p>
            <a:pPr lvl="0">
              <a:buFont typeface="Wingdings" pitchFamily="2" charset="2"/>
              <a:buChar char="§"/>
            </a:pPr>
            <a:r>
              <a:rPr lang="en-US" sz="2800" dirty="0" smtClean="0"/>
              <a:t> Different Concepts of Marketing</a:t>
            </a:r>
          </a:p>
          <a:p>
            <a:pPr lvl="0">
              <a:buFont typeface="Wingdings" pitchFamily="2" charset="2"/>
              <a:buChar char="§"/>
            </a:pPr>
            <a:r>
              <a:rPr lang="en-US" sz="2800" dirty="0" smtClean="0"/>
              <a:t> Functions of Marketing</a:t>
            </a:r>
          </a:p>
          <a:p>
            <a:pPr lvl="0">
              <a:buFont typeface="Wingdings" pitchFamily="2" charset="2"/>
              <a:buChar char="§"/>
            </a:pPr>
            <a:r>
              <a:rPr lang="en-US" sz="2800" dirty="0" smtClean="0"/>
              <a:t> Marketing Research</a:t>
            </a:r>
          </a:p>
          <a:p>
            <a:pPr lvl="0">
              <a:buFont typeface="Wingdings" pitchFamily="2" charset="2"/>
              <a:buChar char="§"/>
            </a:pPr>
            <a:r>
              <a:rPr lang="en-US" sz="2800" dirty="0" smtClean="0"/>
              <a:t> Supply Chain Management</a:t>
            </a:r>
          </a:p>
          <a:p>
            <a:pPr lvl="0">
              <a:buFont typeface="Wingdings" pitchFamily="2" charset="2"/>
              <a:buChar char="§"/>
            </a:pPr>
            <a:r>
              <a:rPr lang="en-US" sz="2800" dirty="0" smtClean="0"/>
              <a:t> Marketing Channels </a:t>
            </a:r>
          </a:p>
          <a:p>
            <a:pPr lvl="0">
              <a:buFont typeface="Wingdings" pitchFamily="2" charset="2"/>
              <a:buChar char="§"/>
            </a:pPr>
            <a:r>
              <a:rPr lang="en-US" sz="2800" dirty="0" smtClean="0"/>
              <a:t> Marketing Ethics</a:t>
            </a:r>
          </a:p>
          <a:p>
            <a:pPr lvl="0">
              <a:buFont typeface="Wingdings" pitchFamily="2" charset="2"/>
              <a:buChar char="§"/>
            </a:pPr>
            <a:r>
              <a:rPr lang="en-US" sz="2800" dirty="0" smtClean="0"/>
              <a:t> Market Segmentation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Supply chain management (SCM</a:t>
            </a:r>
            <a:endParaRPr lang="en-US" dirty="0"/>
          </a:p>
        </p:txBody>
      </p:sp>
      <p:sp>
        <p:nvSpPr>
          <p:cNvPr id="3" name="Content Placeholder 2"/>
          <p:cNvSpPr>
            <a:spLocks noGrp="1"/>
          </p:cNvSpPr>
          <p:nvPr>
            <p:ph idx="1"/>
          </p:nvPr>
        </p:nvSpPr>
        <p:spPr>
          <a:xfrm>
            <a:off x="457200" y="1066800"/>
            <a:ext cx="8229600" cy="5334000"/>
          </a:xfrm>
        </p:spPr>
        <p:txBody>
          <a:bodyPr>
            <a:normAutofit fontScale="85000" lnSpcReduction="20000"/>
          </a:bodyPr>
          <a:lstStyle/>
          <a:p>
            <a:pPr algn="just"/>
            <a:r>
              <a:rPr lang="en-US" dirty="0" smtClean="0"/>
              <a:t>Supply chain management (SCM), the management of the flow of goods and services, involves the movement and storage of raw materials, work-in-process inventory, and of finished goods from point of origin to point of consumption.</a:t>
            </a:r>
          </a:p>
          <a:p>
            <a:pPr algn="just"/>
            <a:r>
              <a:rPr lang="en-US" dirty="0" smtClean="0"/>
              <a:t> Supply-chain management has been defined  as the "design, planning, execution, control, and monitoring of supply chain activities with the objective of creating net value, building a competitive infrastructure, leveraging worldwide logistics, synchronizing supply with demand and measuring performance globally.”</a:t>
            </a:r>
          </a:p>
          <a:p>
            <a:pPr algn="just"/>
            <a:r>
              <a:rPr lang="en-US" dirty="0" smtClean="0"/>
              <a:t> The market logistics is the easiest way to deliver the goods to the customers. Integrated logistics system(ICS) include material management, material flow system and physical distribution. These functions are increasingly being outsourced to other firms that can perform the activities better or more cost effectively. In many cases the supply chain includes the collection of goods after consumer use for recycling.</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58200" cy="1295400"/>
          </a:xfrm>
        </p:spPr>
        <p:txBody>
          <a:bodyPr>
            <a:normAutofit/>
          </a:bodyPr>
          <a:lstStyle/>
          <a:p>
            <a:pPr algn="ctr"/>
            <a:r>
              <a:rPr lang="en-US" sz="3600" b="1" dirty="0" err="1" smtClean="0"/>
              <a:t>ಸಪ್ಲೈ</a:t>
            </a:r>
            <a:r>
              <a:rPr lang="en-US" sz="3600" b="1" dirty="0" smtClean="0"/>
              <a:t> </a:t>
            </a:r>
            <a:r>
              <a:rPr lang="en-US" sz="3600" b="1" dirty="0" err="1" smtClean="0"/>
              <a:t>ಚೈನ್</a:t>
            </a:r>
            <a:r>
              <a:rPr lang="en-US" sz="3600" b="1" dirty="0" smtClean="0"/>
              <a:t> </a:t>
            </a:r>
            <a:r>
              <a:rPr lang="en-US" sz="3600" b="1" dirty="0" err="1" smtClean="0"/>
              <a:t>ಮ್ಯಾನೇಜ್ಮೆಂಟ್</a:t>
            </a:r>
            <a:r>
              <a:rPr lang="en-US" sz="3600" b="1" dirty="0" smtClean="0"/>
              <a:t>  /</a:t>
            </a:r>
            <a:br>
              <a:rPr lang="en-US" sz="3600" b="1" dirty="0" smtClean="0"/>
            </a:br>
            <a:r>
              <a:rPr lang="en-US" sz="3600" b="1" dirty="0" err="1" smtClean="0"/>
              <a:t>ಪೂರೈಕೆ</a:t>
            </a:r>
            <a:r>
              <a:rPr lang="en-US" sz="3600" b="1" dirty="0" smtClean="0"/>
              <a:t> </a:t>
            </a:r>
            <a:r>
              <a:rPr lang="en-US" sz="3600" b="1" dirty="0" err="1" smtClean="0"/>
              <a:t>ಸರಪಳಿ</a:t>
            </a:r>
            <a:r>
              <a:rPr lang="en-US" sz="3600" b="1" dirty="0" smtClean="0"/>
              <a:t> </a:t>
            </a:r>
            <a:r>
              <a:rPr lang="en-US" sz="3600" b="1" dirty="0" err="1" smtClean="0"/>
              <a:t>ನಿರ್ವಹಣೆ</a:t>
            </a:r>
            <a:endParaRPr lang="en-US" sz="3600" dirty="0"/>
          </a:p>
        </p:txBody>
      </p:sp>
      <p:sp>
        <p:nvSpPr>
          <p:cNvPr id="3" name="Content Placeholder 2"/>
          <p:cNvSpPr>
            <a:spLocks noGrp="1"/>
          </p:cNvSpPr>
          <p:nvPr>
            <p:ph idx="1"/>
          </p:nvPr>
        </p:nvSpPr>
        <p:spPr>
          <a:xfrm>
            <a:off x="457200" y="1676400"/>
            <a:ext cx="8229600" cy="4724400"/>
          </a:xfrm>
        </p:spPr>
        <p:txBody>
          <a:bodyPr>
            <a:normAutofit/>
          </a:bodyPr>
          <a:lstStyle/>
          <a:p>
            <a:pPr algn="just"/>
            <a:r>
              <a:rPr lang="en-US" dirty="0" err="1" smtClean="0"/>
              <a:t>ಸಪ್ಲೈ</a:t>
            </a:r>
            <a:r>
              <a:rPr lang="en-US" dirty="0" smtClean="0"/>
              <a:t> </a:t>
            </a:r>
            <a:r>
              <a:rPr lang="en-US" dirty="0" err="1" smtClean="0"/>
              <a:t>ಚೈನ್</a:t>
            </a:r>
            <a:r>
              <a:rPr lang="en-US" dirty="0" smtClean="0"/>
              <a:t> </a:t>
            </a:r>
            <a:r>
              <a:rPr lang="en-US" dirty="0" err="1" smtClean="0"/>
              <a:t>ಮ್ಯಾನೇಜ್ಮೆಂಟ್</a:t>
            </a:r>
            <a:r>
              <a:rPr lang="en-US" dirty="0" smtClean="0"/>
              <a:t>  “</a:t>
            </a:r>
            <a:r>
              <a:rPr lang="en-US" dirty="0" err="1" smtClean="0"/>
              <a:t>ಕಚ್ಚಾ</a:t>
            </a:r>
            <a:r>
              <a:rPr lang="en-US" dirty="0" smtClean="0"/>
              <a:t> </a:t>
            </a:r>
            <a:r>
              <a:rPr lang="en-US" dirty="0" err="1" smtClean="0"/>
              <a:t>ವಸ್ತುಗಳ</a:t>
            </a:r>
            <a:r>
              <a:rPr lang="en-US" dirty="0" smtClean="0"/>
              <a:t> </a:t>
            </a:r>
            <a:r>
              <a:rPr lang="en-US" dirty="0" err="1" smtClean="0"/>
              <a:t>ಚಲನೆಯನ್ನು</a:t>
            </a:r>
            <a:r>
              <a:rPr lang="en-US" dirty="0" smtClean="0"/>
              <a:t> </a:t>
            </a:r>
            <a:r>
              <a:rPr lang="en-US" dirty="0" err="1" smtClean="0"/>
              <a:t>ಸಂಘಟನೆಯಾಗಿ</a:t>
            </a:r>
            <a:r>
              <a:rPr lang="en-US" dirty="0" smtClean="0"/>
              <a:t> </a:t>
            </a:r>
            <a:r>
              <a:rPr lang="en-US" dirty="0" err="1" smtClean="0"/>
              <a:t>ನಿರ್ವಹಿಸುವುದು</a:t>
            </a:r>
            <a:r>
              <a:rPr lang="en-US" dirty="0" smtClean="0"/>
              <a:t>, </a:t>
            </a:r>
            <a:r>
              <a:rPr lang="en-US" dirty="0" err="1" smtClean="0"/>
              <a:t>ವಸ್ತುಗಳ</a:t>
            </a:r>
            <a:r>
              <a:rPr lang="en-US" dirty="0" smtClean="0"/>
              <a:t> </a:t>
            </a:r>
            <a:r>
              <a:rPr lang="en-US" dirty="0" err="1" smtClean="0"/>
              <a:t>ಆಂತರಿಕ</a:t>
            </a:r>
            <a:r>
              <a:rPr lang="en-US" dirty="0" smtClean="0"/>
              <a:t> </a:t>
            </a:r>
            <a:r>
              <a:rPr lang="en-US" dirty="0" err="1" smtClean="0"/>
              <a:t>ಸಂಸ್ಕರಣೆಗೆ</a:t>
            </a:r>
            <a:r>
              <a:rPr lang="en-US" dirty="0" smtClean="0"/>
              <a:t> </a:t>
            </a:r>
            <a:r>
              <a:rPr lang="en-US" dirty="0" err="1" smtClean="0"/>
              <a:t>ಕೆಲವು</a:t>
            </a:r>
            <a:r>
              <a:rPr lang="en-US" dirty="0" smtClean="0"/>
              <a:t> </a:t>
            </a:r>
            <a:r>
              <a:rPr lang="en-US" dirty="0" err="1" smtClean="0"/>
              <a:t>ಪೂರ್ಣಗೊಂಡ</a:t>
            </a:r>
            <a:r>
              <a:rPr lang="en-US" dirty="0" smtClean="0"/>
              <a:t> </a:t>
            </a:r>
            <a:r>
              <a:rPr lang="en-US" dirty="0" err="1" smtClean="0"/>
              <a:t>ಸರಕುಗಳು</a:t>
            </a:r>
            <a:r>
              <a:rPr lang="en-US" dirty="0" smtClean="0"/>
              <a:t> </a:t>
            </a:r>
            <a:r>
              <a:rPr lang="en-US" dirty="0" err="1" smtClean="0"/>
              <a:t>ಮತ್ತು</a:t>
            </a:r>
            <a:r>
              <a:rPr lang="en-US" dirty="0" smtClean="0"/>
              <a:t> </a:t>
            </a:r>
            <a:r>
              <a:rPr lang="en-US" dirty="0" err="1" smtClean="0"/>
              <a:t>ಸಂಘಟನೆಯಿಂದ</a:t>
            </a:r>
            <a:r>
              <a:rPr lang="en-US" dirty="0" smtClean="0"/>
              <a:t> </a:t>
            </a:r>
            <a:r>
              <a:rPr lang="en-US" dirty="0" err="1" smtClean="0"/>
              <a:t>ಮತ್ತು</a:t>
            </a:r>
            <a:r>
              <a:rPr lang="en-US" dirty="0" smtClean="0"/>
              <a:t> </a:t>
            </a:r>
            <a:r>
              <a:rPr lang="en-US" dirty="0" err="1" smtClean="0"/>
              <a:t>ಅಂತಿಮ</a:t>
            </a:r>
            <a:r>
              <a:rPr lang="en-US" dirty="0" smtClean="0"/>
              <a:t> </a:t>
            </a:r>
            <a:r>
              <a:rPr lang="en-US" dirty="0" err="1" smtClean="0"/>
              <a:t>ಗ್ರಾಹಕರ</a:t>
            </a:r>
            <a:r>
              <a:rPr lang="en-US" dirty="0" smtClean="0"/>
              <a:t> </a:t>
            </a:r>
            <a:r>
              <a:rPr lang="en-US" dirty="0" err="1" smtClean="0"/>
              <a:t>ಕಡೆಗೆ</a:t>
            </a:r>
            <a:r>
              <a:rPr lang="en-US" dirty="0" smtClean="0"/>
              <a:t> </a:t>
            </a:r>
            <a:r>
              <a:rPr lang="en-US" dirty="0" err="1" smtClean="0"/>
              <a:t>ಪೂರ್ಣಗೊಂಡ</a:t>
            </a:r>
            <a:r>
              <a:rPr lang="en-US" dirty="0" smtClean="0"/>
              <a:t> </a:t>
            </a:r>
            <a:r>
              <a:rPr lang="en-US" dirty="0" err="1" smtClean="0"/>
              <a:t>ಸರಕುಗಳ</a:t>
            </a:r>
            <a:r>
              <a:rPr lang="en-US" dirty="0" smtClean="0"/>
              <a:t> </a:t>
            </a:r>
            <a:r>
              <a:rPr lang="en-US" dirty="0" err="1" smtClean="0"/>
              <a:t>ಚಲನೆಯನ್ನು</a:t>
            </a:r>
            <a:r>
              <a:rPr lang="en-US" dirty="0" smtClean="0"/>
              <a:t> </a:t>
            </a:r>
            <a:r>
              <a:rPr lang="en-US" dirty="0" err="1" smtClean="0"/>
              <a:t>ಒಳಗೊಂಡಿರುತ್ತದೆ</a:t>
            </a:r>
            <a:r>
              <a:rPr lang="en-US" dirty="0" smtClean="0"/>
              <a:t>”.</a:t>
            </a:r>
          </a:p>
          <a:p>
            <a:pPr algn="just"/>
            <a:endParaRPr lang="en-US" dirty="0" smtClean="0"/>
          </a:p>
          <a:p>
            <a:pPr algn="just"/>
            <a:r>
              <a:rPr lang="en-US" b="1" dirty="0" err="1" smtClean="0"/>
              <a:t>ಪೂರೈಕೆ</a:t>
            </a:r>
            <a:r>
              <a:rPr lang="en-US" b="1" dirty="0" smtClean="0"/>
              <a:t> </a:t>
            </a:r>
            <a:r>
              <a:rPr lang="en-US" b="1" dirty="0" err="1" smtClean="0"/>
              <a:t>ಸರಪಳಿ</a:t>
            </a:r>
            <a:r>
              <a:rPr lang="en-US" b="1" dirty="0" smtClean="0"/>
              <a:t> </a:t>
            </a:r>
            <a:r>
              <a:rPr lang="en-US" b="1" dirty="0" err="1" smtClean="0"/>
              <a:t>ನಿರ್ವಹಣೆ</a:t>
            </a:r>
            <a:r>
              <a:rPr lang="en-US" dirty="0" smtClean="0"/>
              <a:t> (</a:t>
            </a:r>
            <a:r>
              <a:rPr lang="en-US" b="1" dirty="0" smtClean="0"/>
              <a:t>SCM</a:t>
            </a:r>
            <a:r>
              <a:rPr lang="en-US" dirty="0" smtClean="0"/>
              <a:t>), </a:t>
            </a:r>
            <a:r>
              <a:rPr lang="en-US" u="sng" dirty="0" err="1" smtClean="0">
                <a:hlinkClick r:id="rId2" tooltip="ಒಳ್ಳೆಯದು (ಅರ್ಥಶಾಸ್ತ್ರ)"/>
              </a:rPr>
              <a:t>ಸರಕು</a:t>
            </a:r>
            <a:r>
              <a:rPr lang="en-US" dirty="0" smtClean="0"/>
              <a:t> </a:t>
            </a:r>
            <a:r>
              <a:rPr lang="en-US" dirty="0" err="1" smtClean="0"/>
              <a:t>ಮತ್ತು</a:t>
            </a:r>
            <a:r>
              <a:rPr lang="en-US" dirty="0" smtClean="0"/>
              <a:t> </a:t>
            </a:r>
            <a:r>
              <a:rPr lang="en-US" dirty="0" err="1" smtClean="0"/>
              <a:t>ಸೇವೆಗಳ</a:t>
            </a:r>
            <a:r>
              <a:rPr lang="en-US" dirty="0" smtClean="0"/>
              <a:t> </a:t>
            </a:r>
            <a:r>
              <a:rPr lang="en-US" dirty="0" err="1" smtClean="0"/>
              <a:t>ಹರಿವಿನ</a:t>
            </a:r>
            <a:r>
              <a:rPr lang="en-US" dirty="0" smtClean="0"/>
              <a:t> </a:t>
            </a:r>
            <a:r>
              <a:rPr lang="en-US" dirty="0" err="1" smtClean="0"/>
              <a:t>ನಿರ್ವಹಣೆ</a:t>
            </a:r>
            <a:r>
              <a:rPr lang="en-US" dirty="0" smtClean="0"/>
              <a:t>,  </a:t>
            </a:r>
            <a:r>
              <a:rPr lang="en-US" u="sng" dirty="0" err="1" smtClean="0">
                <a:hlinkClick r:id="rId3" tooltip="ಕಚ್ಚಾ ವಸ್ತು"/>
              </a:rPr>
              <a:t>ಕಚ್ಚಾ</a:t>
            </a:r>
            <a:r>
              <a:rPr lang="en-US" u="sng" dirty="0" smtClean="0">
                <a:hlinkClick r:id="rId3" tooltip="ಕಚ್ಚಾ ವಸ್ತು"/>
              </a:rPr>
              <a:t> </a:t>
            </a:r>
            <a:r>
              <a:rPr lang="en-US" u="sng" dirty="0" err="1" smtClean="0">
                <a:hlinkClick r:id="rId3" tooltip="ಕಚ್ಚಾ ವಸ್ತು"/>
              </a:rPr>
              <a:t>ಸಾಮಗ್ರಿಗಳ</a:t>
            </a:r>
            <a:r>
              <a:rPr lang="en-US" dirty="0" smtClean="0"/>
              <a:t>  </a:t>
            </a:r>
            <a:r>
              <a:rPr lang="en-US" dirty="0" err="1" smtClean="0"/>
              <a:t>ಚಲನೆಯನ್ನು</a:t>
            </a:r>
            <a:r>
              <a:rPr lang="en-US" dirty="0" smtClean="0"/>
              <a:t> </a:t>
            </a:r>
            <a:r>
              <a:rPr lang="en-US" dirty="0" err="1" smtClean="0"/>
              <a:t>ಮತ್ತು</a:t>
            </a:r>
            <a:r>
              <a:rPr lang="en-US" dirty="0" smtClean="0"/>
              <a:t> </a:t>
            </a:r>
            <a:r>
              <a:rPr lang="en-US" dirty="0" err="1" smtClean="0"/>
              <a:t>ಸಂಗ್ರಹಣೆ</a:t>
            </a:r>
            <a:r>
              <a:rPr lang="en-US" dirty="0" smtClean="0"/>
              <a:t>, </a:t>
            </a:r>
            <a:r>
              <a:rPr lang="en-US" u="sng" dirty="0" err="1" smtClean="0">
                <a:hlinkClick r:id="rId4" tooltip="ಕೆಲಸ ಪ್ರಗತಿಯಲ್ಲಿದೆ"/>
              </a:rPr>
              <a:t>ಕೆಲಸ-ಪ್ರಕ್ರಿಯೆಗೆ</a:t>
            </a:r>
            <a:r>
              <a:rPr lang="en-US" u="sng" dirty="0" smtClean="0">
                <a:hlinkClick r:id="rId4" tooltip="ಕೆಲಸ ಪ್ರಗತಿಯಲ್ಲಿದೆ"/>
              </a:rPr>
              <a:t> </a:t>
            </a:r>
            <a:r>
              <a:rPr lang="en-US" u="sng" dirty="0" err="1" smtClean="0">
                <a:hlinkClick r:id="rId4" tooltip="ಕೆಲಸ ಪ್ರಗತಿಯಲ್ಲಿದೆ"/>
              </a:rPr>
              <a:t>ಸಂಬಂಧಿಸಿದ</a:t>
            </a:r>
            <a:r>
              <a:rPr lang="en-US" u="sng" dirty="0" smtClean="0">
                <a:hlinkClick r:id="rId4" tooltip="ಕೆಲಸ ಪ್ರಗತಿಯಲ್ಲಿದೆ"/>
              </a:rPr>
              <a:t> </a:t>
            </a:r>
            <a:r>
              <a:rPr lang="en-US" u="sng" dirty="0" err="1" smtClean="0">
                <a:hlinkClick r:id="rId4" tooltip="ಕೆಲಸ ಪ್ರಗತಿಯಲ್ಲಿದೆ"/>
              </a:rPr>
              <a:t>ದಾಸ್ತಾನು</a:t>
            </a:r>
            <a:r>
              <a:rPr lang="en-US" dirty="0" smtClean="0"/>
              <a:t> , </a:t>
            </a:r>
            <a:r>
              <a:rPr lang="en-US" dirty="0" err="1" smtClean="0"/>
              <a:t>ಮತ್ತು</a:t>
            </a:r>
            <a:r>
              <a:rPr lang="en-US" dirty="0" smtClean="0"/>
              <a:t> </a:t>
            </a:r>
            <a:r>
              <a:rPr lang="en-US" dirty="0" err="1" smtClean="0"/>
              <a:t>ಪೂರ್ಣಗೊಂಡ</a:t>
            </a:r>
            <a:r>
              <a:rPr lang="en-US" dirty="0" smtClean="0"/>
              <a:t> </a:t>
            </a:r>
            <a:r>
              <a:rPr lang="en-US" dirty="0" err="1" smtClean="0"/>
              <a:t>ಸರಕುಗಳ</a:t>
            </a:r>
            <a:r>
              <a:rPr lang="en-US" dirty="0" smtClean="0"/>
              <a:t> </a:t>
            </a:r>
            <a:r>
              <a:rPr lang="en-US" dirty="0" err="1" smtClean="0"/>
              <a:t>ಮೂಲದಿಂದ</a:t>
            </a:r>
            <a:r>
              <a:rPr lang="en-US" dirty="0" smtClean="0"/>
              <a:t> </a:t>
            </a:r>
            <a:r>
              <a:rPr lang="en-US" dirty="0" err="1" smtClean="0"/>
              <a:t>ಪಾಯಿಂಟ್ವರೆಗೆ</a:t>
            </a:r>
            <a:r>
              <a:rPr lang="en-US" dirty="0" smtClean="0"/>
              <a:t> </a:t>
            </a:r>
            <a:r>
              <a:rPr lang="en-US" dirty="0" err="1" smtClean="0"/>
              <a:t>ಬಳಕೆ</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4000" b="1" dirty="0" smtClean="0"/>
              <a:t>Benefits of Supply</a:t>
            </a:r>
            <a:r>
              <a:rPr lang="en-US" sz="4400" b="1" dirty="0" smtClean="0"/>
              <a:t> </a:t>
            </a:r>
            <a:r>
              <a:rPr lang="en-US" sz="4000" b="1" dirty="0" smtClean="0"/>
              <a:t>Chain Management</a:t>
            </a:r>
            <a:endParaRPr lang="en-US" sz="6000" dirty="0"/>
          </a:p>
        </p:txBody>
      </p:sp>
      <p:sp>
        <p:nvSpPr>
          <p:cNvPr id="3" name="Content Placeholder 2"/>
          <p:cNvSpPr>
            <a:spLocks noGrp="1"/>
          </p:cNvSpPr>
          <p:nvPr>
            <p:ph idx="1"/>
          </p:nvPr>
        </p:nvSpPr>
        <p:spPr>
          <a:xfrm>
            <a:off x="457200" y="990600"/>
            <a:ext cx="8229600" cy="5715000"/>
          </a:xfrm>
        </p:spPr>
        <p:txBody>
          <a:bodyPr>
            <a:normAutofit lnSpcReduction="10000"/>
          </a:bodyPr>
          <a:lstStyle/>
          <a:p>
            <a:pPr algn="just" fontAlgn="base"/>
            <a:r>
              <a:rPr lang="en-US" b="1" dirty="0" smtClean="0"/>
              <a:t>Reduced Costs - </a:t>
            </a:r>
            <a:r>
              <a:rPr lang="en-US" b="1" dirty="0" err="1" smtClean="0"/>
              <a:t>ಕಡಿಮೆ</a:t>
            </a:r>
            <a:r>
              <a:rPr lang="en-US" b="1" dirty="0" smtClean="0"/>
              <a:t> </a:t>
            </a:r>
            <a:r>
              <a:rPr lang="en-US" b="1" dirty="0" err="1" smtClean="0"/>
              <a:t>ವೆಚ್ಚಗಳು</a:t>
            </a:r>
            <a:endParaRPr lang="en-US" b="1" dirty="0" smtClean="0"/>
          </a:p>
          <a:p>
            <a:pPr algn="just" fontAlgn="base">
              <a:buNone/>
            </a:pPr>
            <a:r>
              <a:rPr lang="en-US" b="1" dirty="0" smtClean="0"/>
              <a:t>	Sup</a:t>
            </a:r>
            <a:r>
              <a:rPr lang="en-US" dirty="0" smtClean="0"/>
              <a:t>ply chain management involves identifying those processes that increase cost without increasing the value of the final product. These processes are wasteful and do not add value, and should be eliminated whenever possible.</a:t>
            </a:r>
            <a:endParaRPr lang="en-US" b="1" dirty="0" smtClean="0"/>
          </a:p>
          <a:p>
            <a:pPr algn="just" fontAlgn="base"/>
            <a:r>
              <a:rPr lang="en-US" b="1" dirty="0" smtClean="0"/>
              <a:t>Increased Efficiency - </a:t>
            </a:r>
            <a:r>
              <a:rPr lang="en-US" b="1" dirty="0" err="1" smtClean="0"/>
              <a:t>ಹೆಚ್ಚಿದ</a:t>
            </a:r>
            <a:r>
              <a:rPr lang="en-US" b="1" dirty="0" smtClean="0"/>
              <a:t> </a:t>
            </a:r>
            <a:r>
              <a:rPr lang="en-US" b="1" dirty="0" err="1" smtClean="0"/>
              <a:t>ದಕ್ಷತೆ</a:t>
            </a:r>
            <a:r>
              <a:rPr lang="en-US" b="1" dirty="0" smtClean="0"/>
              <a:t> -</a:t>
            </a:r>
          </a:p>
          <a:p>
            <a:pPr algn="just" fontAlgn="base">
              <a:buNone/>
            </a:pPr>
            <a:r>
              <a:rPr lang="en-US" b="1" dirty="0" smtClean="0"/>
              <a:t>	Res</a:t>
            </a:r>
            <a:r>
              <a:rPr lang="en-US" dirty="0" smtClean="0"/>
              <a:t>ource wastage is a common source of increase production costs. Often this is due to improper planning. A company that employs supply chain management is able to achieve efficiency of its operations since only those value adding activities are encouraged. This ensures that the organization’s processes flow smoothly and output keeps inline with the company's needs.</a:t>
            </a:r>
            <a:endParaRPr lang="en-US"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r>
              <a:rPr lang="en-US" sz="3600" dirty="0" smtClean="0"/>
              <a:t> Contd..</a:t>
            </a:r>
            <a:r>
              <a:rPr lang="en-US" sz="5400" b="1" dirty="0" smtClean="0"/>
              <a:t> </a:t>
            </a:r>
            <a:r>
              <a:rPr lang="en-US" sz="3600" b="1" dirty="0" smtClean="0"/>
              <a:t>Benefits of Supply Chain Management</a:t>
            </a:r>
            <a:endParaRPr lang="en-US" sz="4000"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algn="just" fontAlgn="base"/>
            <a:r>
              <a:rPr lang="en-US" b="1" dirty="0" smtClean="0"/>
              <a:t>Increased output   </a:t>
            </a:r>
            <a:r>
              <a:rPr lang="en-US" b="1" dirty="0" err="1" smtClean="0"/>
              <a:t>ಹೆಚ್ಚಿದ</a:t>
            </a:r>
            <a:r>
              <a:rPr lang="en-US" b="1" dirty="0" smtClean="0"/>
              <a:t> </a:t>
            </a:r>
            <a:r>
              <a:rPr lang="en-US" b="1" dirty="0" err="1" smtClean="0"/>
              <a:t>ಔಟ್ಪುಟ್</a:t>
            </a:r>
            <a:r>
              <a:rPr lang="en-US" b="1" dirty="0" smtClean="0"/>
              <a:t>  -</a:t>
            </a:r>
          </a:p>
          <a:p>
            <a:pPr algn="just" fontAlgn="base">
              <a:buNone/>
            </a:pPr>
            <a:r>
              <a:rPr lang="en-US" b="1" dirty="0" smtClean="0"/>
              <a:t>	</a:t>
            </a:r>
            <a:r>
              <a:rPr lang="en-US" dirty="0" smtClean="0"/>
              <a:t>A company that employs supply chain management can foster close-knit relationships with its suppliers and customers, ensuring the timely fulfillment of orders. A company known for its timeliness and responsiveness will attract more customers, and will grow as a result of increased output and sales. </a:t>
            </a:r>
          </a:p>
          <a:p>
            <a:pPr fontAlgn="base"/>
            <a:r>
              <a:rPr lang="en-US" b="1" dirty="0" smtClean="0"/>
              <a:t>Increased Profits   </a:t>
            </a:r>
            <a:r>
              <a:rPr lang="en-US" b="1" dirty="0" err="1" smtClean="0"/>
              <a:t>ಹೆಚ್ಚಿದ</a:t>
            </a:r>
            <a:r>
              <a:rPr lang="en-US" b="1" dirty="0" smtClean="0"/>
              <a:t> </a:t>
            </a:r>
            <a:r>
              <a:rPr lang="en-US" b="1" dirty="0" err="1" smtClean="0"/>
              <a:t>ಲಾಭಗಳು</a:t>
            </a:r>
            <a:r>
              <a:rPr lang="en-US" b="1" dirty="0" smtClean="0"/>
              <a:t>-</a:t>
            </a:r>
          </a:p>
          <a:p>
            <a:pPr algn="just" fontAlgn="base">
              <a:buNone/>
            </a:pPr>
            <a:r>
              <a:rPr lang="en-US" b="1" dirty="0" smtClean="0"/>
              <a:t>	</a:t>
            </a:r>
            <a:r>
              <a:rPr lang="en-US" dirty="0" smtClean="0"/>
              <a:t>Businesses exist to make profits. One of the most efficient ways of increasing a company’s profits is by ensuring that costs are kept as low as possible. The application of supply chain management by a small company leads to cost reductions due to elimination of wasteful processes. Since these are operating costs for the company, the savings on these costs reflect increased profits by the company. </a:t>
            </a:r>
          </a:p>
          <a:p>
            <a:pPr algn="just"/>
            <a:endParaRPr lang="en-US" dirty="0" smtClean="0"/>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838200"/>
          </a:xfrm>
        </p:spPr>
        <p:txBody>
          <a:bodyPr>
            <a:noAutofit/>
          </a:bodyPr>
          <a:lstStyle/>
          <a:p>
            <a:pPr algn="ctr" fontAlgn="base"/>
            <a:r>
              <a:rPr lang="en-US" sz="3200" b="1" dirty="0" smtClean="0"/>
              <a:t>Elements of SCM </a:t>
            </a:r>
            <a:r>
              <a:rPr lang="en-US" sz="2800" b="1" dirty="0" err="1" smtClean="0"/>
              <a:t>ಮುಖ್ಯ</a:t>
            </a:r>
            <a:r>
              <a:rPr lang="en-US" sz="2800" b="1" dirty="0" smtClean="0"/>
              <a:t> </a:t>
            </a:r>
            <a:r>
              <a:rPr lang="en-US" sz="2800" b="1" dirty="0" err="1" smtClean="0"/>
              <a:t>ಅಂಶಗಳು</a:t>
            </a:r>
            <a:r>
              <a:rPr lang="en-US" sz="2800" dirty="0" smtClean="0"/>
              <a:t>:</a:t>
            </a:r>
            <a:br>
              <a:rPr lang="en-US" sz="2800" dirty="0" smtClean="0"/>
            </a:br>
            <a:endParaRPr lang="en-US" sz="3200" dirty="0"/>
          </a:p>
        </p:txBody>
      </p:sp>
      <p:sp>
        <p:nvSpPr>
          <p:cNvPr id="3" name="Content Placeholder 2"/>
          <p:cNvSpPr>
            <a:spLocks noGrp="1"/>
          </p:cNvSpPr>
          <p:nvPr>
            <p:ph idx="1"/>
          </p:nvPr>
        </p:nvSpPr>
        <p:spPr>
          <a:xfrm>
            <a:off x="609600" y="762000"/>
            <a:ext cx="8077200" cy="5867400"/>
          </a:xfrm>
        </p:spPr>
        <p:txBody>
          <a:bodyPr>
            <a:noAutofit/>
          </a:bodyPr>
          <a:lstStyle/>
          <a:p>
            <a:pPr algn="just" fontAlgn="base"/>
            <a:endParaRPr lang="en-US" sz="1800" b="1" dirty="0" smtClean="0"/>
          </a:p>
          <a:p>
            <a:pPr algn="just" fontAlgn="base"/>
            <a:r>
              <a:rPr lang="en-US" sz="1800" b="1" dirty="0" smtClean="0"/>
              <a:t>Integration   </a:t>
            </a:r>
            <a:r>
              <a:rPr lang="en-US" sz="1800" b="1" dirty="0" err="1" smtClean="0"/>
              <a:t>ಏಕೀಕರಣ</a:t>
            </a:r>
            <a:r>
              <a:rPr lang="en-US" sz="1800" b="1" dirty="0" smtClean="0"/>
              <a:t> –</a:t>
            </a:r>
          </a:p>
          <a:p>
            <a:pPr algn="just" fontAlgn="base">
              <a:buNone/>
            </a:pPr>
            <a:r>
              <a:rPr lang="en-US" sz="1800" dirty="0" smtClean="0"/>
              <a:t>	This could </a:t>
            </a:r>
            <a:r>
              <a:rPr lang="en-US" sz="1800" dirty="0" err="1" smtClean="0"/>
              <a:t>beconsidered</a:t>
            </a:r>
            <a:r>
              <a:rPr lang="en-US" sz="1800" dirty="0" smtClean="0"/>
              <a:t> the brains and heart of the supply chain. Overseeing supply chain integration means coordinating communications between the rest of the supply chain to produce effective and timely results. Often, this means exploring new software or other technological means to foster communications among departments. Those in charge of integration are responsible for making sure that things are happening on time and on the budget, without sacrificing quality.</a:t>
            </a:r>
          </a:p>
          <a:p>
            <a:pPr algn="just" fontAlgn="base">
              <a:buNone/>
            </a:pPr>
            <a:endParaRPr lang="en-US" sz="1800" dirty="0" smtClean="0"/>
          </a:p>
          <a:p>
            <a:pPr algn="just" fontAlgn="base"/>
            <a:r>
              <a:rPr lang="en-US" sz="1800" b="1" dirty="0" smtClean="0"/>
              <a:t>Operations   </a:t>
            </a:r>
            <a:r>
              <a:rPr lang="en-US" sz="1800" b="1" dirty="0" err="1" smtClean="0"/>
              <a:t>ಕಾರ್ಯಾಚರಣೆ</a:t>
            </a:r>
            <a:r>
              <a:rPr lang="en-US" sz="1800" b="1" dirty="0" smtClean="0"/>
              <a:t> -  </a:t>
            </a:r>
          </a:p>
          <a:p>
            <a:pPr algn="just" fontAlgn="base">
              <a:buNone/>
            </a:pPr>
            <a:r>
              <a:rPr lang="en-US" sz="1800" b="1" dirty="0" smtClean="0"/>
              <a:t>	</a:t>
            </a:r>
            <a:r>
              <a:rPr lang="en-US" sz="1800" dirty="0" smtClean="0"/>
              <a:t>Th</a:t>
            </a:r>
            <a:r>
              <a:rPr lang="en-US" sz="1800" b="1" dirty="0" smtClean="0"/>
              <a:t>is </a:t>
            </a:r>
            <a:r>
              <a:rPr lang="en-US" sz="1800" dirty="0" smtClean="0"/>
              <a:t>link in the supply chain coordinates the specifics of day-to-day operations for the company. It plans the company’s output to make sure everything is running well and that advantages are maximized. Operations will keep an eye on company inventory. They use business forecasting to predict which supplies will be needed when and by whom and also to find ways to predict the effectiveness of products, marketing approaches, as well as end-user results. Overall, the company’s production is overseen by operations.</a:t>
            </a:r>
          </a:p>
          <a:p>
            <a:pPr algn="just" fontAlgn="base"/>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pPr algn="l"/>
            <a:r>
              <a:rPr lang="en-US" sz="3200" b="1" dirty="0" err="1" smtClean="0"/>
              <a:t>Contd</a:t>
            </a:r>
            <a:r>
              <a:rPr lang="en-US" sz="3200" b="1" dirty="0" smtClean="0"/>
              <a:t> …               Elements of SCM</a:t>
            </a:r>
            <a:endParaRPr lang="en-US" sz="3200" dirty="0"/>
          </a:p>
        </p:txBody>
      </p:sp>
      <p:sp>
        <p:nvSpPr>
          <p:cNvPr id="3" name="Content Placeholder 2"/>
          <p:cNvSpPr>
            <a:spLocks noGrp="1"/>
          </p:cNvSpPr>
          <p:nvPr>
            <p:ph idx="1"/>
          </p:nvPr>
        </p:nvSpPr>
        <p:spPr>
          <a:xfrm>
            <a:off x="457200" y="990600"/>
            <a:ext cx="8229600" cy="5410200"/>
          </a:xfrm>
        </p:spPr>
        <p:txBody>
          <a:bodyPr>
            <a:normAutofit fontScale="85000" lnSpcReduction="20000"/>
          </a:bodyPr>
          <a:lstStyle/>
          <a:p>
            <a:pPr algn="just" fontAlgn="base"/>
            <a:endParaRPr lang="en-US" b="1" dirty="0" smtClean="0"/>
          </a:p>
          <a:p>
            <a:pPr algn="just" fontAlgn="base"/>
            <a:r>
              <a:rPr lang="en-US" b="1" dirty="0" smtClean="0"/>
              <a:t>Purchasin</a:t>
            </a:r>
            <a:r>
              <a:rPr lang="en-US" dirty="0" smtClean="0"/>
              <a:t>g  </a:t>
            </a:r>
            <a:r>
              <a:rPr lang="en-US" b="1" dirty="0" err="1" smtClean="0"/>
              <a:t>ಖರೀದಿಸುತ್ತಿದೆ</a:t>
            </a:r>
            <a:r>
              <a:rPr lang="en-US" b="1" dirty="0" smtClean="0"/>
              <a:t> -</a:t>
            </a:r>
          </a:p>
          <a:p>
            <a:pPr algn="just" fontAlgn="base">
              <a:buNone/>
            </a:pPr>
            <a:r>
              <a:rPr lang="en-US" dirty="0" smtClean="0"/>
              <a:t>	This department sources the materials, products, or other goods needed to generate the company’s products. Purchasing creates relationships with suppliers and also identifies the qualities and quantities of necessary items. It’s very important for those in purchasing to keep an eye on the budget for things to be cost-effective for the company, as well as adhering to high-quality standards.</a:t>
            </a:r>
          </a:p>
          <a:p>
            <a:pPr algn="just" fontAlgn="base">
              <a:buNone/>
            </a:pPr>
            <a:endParaRPr lang="en-US" dirty="0" smtClean="0"/>
          </a:p>
          <a:p>
            <a:pPr algn="just" fontAlgn="base"/>
            <a:r>
              <a:rPr lang="en-US" b="1" dirty="0" smtClean="0"/>
              <a:t>Distribution </a:t>
            </a:r>
            <a:r>
              <a:rPr lang="en-US" b="1" dirty="0" err="1" smtClean="0"/>
              <a:t>ವಿತರಣೆ</a:t>
            </a:r>
            <a:r>
              <a:rPr lang="en-US" b="1" dirty="0" smtClean="0"/>
              <a:t>-</a:t>
            </a:r>
          </a:p>
          <a:p>
            <a:pPr algn="just" fontAlgn="base">
              <a:buNone/>
            </a:pPr>
            <a:r>
              <a:rPr lang="en-US" b="1" dirty="0" smtClean="0"/>
              <a:t>	</a:t>
            </a:r>
            <a:r>
              <a:rPr lang="en-US" dirty="0" smtClean="0"/>
              <a:t>The logi</a:t>
            </a:r>
            <a:r>
              <a:rPr lang="en-US" b="1" dirty="0" smtClean="0"/>
              <a:t>s</a:t>
            </a:r>
            <a:r>
              <a:rPr lang="en-US" dirty="0" smtClean="0"/>
              <a:t>tics of communications among retailers, clients, or wholesalers is the responsibility of the distribution part in the supply chain of command. These groups must keep on eye on shipments, and to know not only what is needed in-house to produce products but also that the products get to the end-customer on time and in good shape.</a:t>
            </a:r>
          </a:p>
          <a:p>
            <a:pPr algn="just"/>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just"/>
            <a:r>
              <a:rPr lang="en-US" b="1" dirty="0" smtClean="0"/>
              <a:t>           Marketing Channels</a:t>
            </a:r>
            <a:endParaRPr lang="en-US" dirty="0"/>
          </a:p>
        </p:txBody>
      </p:sp>
      <p:sp>
        <p:nvSpPr>
          <p:cNvPr id="3" name="Content Placeholder 2"/>
          <p:cNvSpPr>
            <a:spLocks noGrp="1"/>
          </p:cNvSpPr>
          <p:nvPr>
            <p:ph idx="1"/>
          </p:nvPr>
        </p:nvSpPr>
        <p:spPr>
          <a:xfrm>
            <a:off x="457200" y="685800"/>
            <a:ext cx="8229600" cy="5715000"/>
          </a:xfrm>
        </p:spPr>
        <p:txBody>
          <a:bodyPr>
            <a:noAutofit/>
          </a:bodyPr>
          <a:lstStyle/>
          <a:p>
            <a:pPr algn="just"/>
            <a:endParaRPr lang="en-US" sz="2400" dirty="0"/>
          </a:p>
          <a:p>
            <a:pPr algn="just">
              <a:buNone/>
            </a:pPr>
            <a:r>
              <a:rPr lang="en-US" sz="2400" dirty="0" smtClean="0"/>
              <a:t>                 A</a:t>
            </a:r>
            <a:r>
              <a:rPr lang="en-US" sz="2400" dirty="0"/>
              <a:t> channel refers to a way of making a product available to distribute to the end consumers. A marketing channel helps by getting the right products to the right consumer in time for purchase. Marketing channels are the ways that goods and services are made available for use to the consumers. </a:t>
            </a:r>
          </a:p>
          <a:p>
            <a:pPr algn="just">
              <a:buNone/>
            </a:pPr>
            <a:r>
              <a:rPr lang="en-US" sz="2400" dirty="0" smtClean="0"/>
              <a:t>                A</a:t>
            </a:r>
            <a:r>
              <a:rPr lang="en-US" sz="2400" dirty="0"/>
              <a:t> marketing channel is the people, organizations, and activities necessary to transfer the ownership of goods from the point of production to the point of </a:t>
            </a:r>
            <a:r>
              <a:rPr lang="en-US" sz="2400" dirty="0" smtClean="0"/>
              <a:t>consumption. </a:t>
            </a:r>
            <a:endParaRPr lang="en-US" sz="2400" dirty="0"/>
          </a:p>
          <a:p>
            <a:pPr algn="just">
              <a:buNone/>
            </a:pPr>
            <a:r>
              <a:rPr lang="en-US" sz="2400" dirty="0" smtClean="0"/>
              <a:t>		The </a:t>
            </a:r>
            <a:r>
              <a:rPr lang="en-US" sz="2400" dirty="0"/>
              <a:t>channel of distribution may grouped as -</a:t>
            </a:r>
          </a:p>
          <a:p>
            <a:pPr lvl="0" algn="just"/>
            <a:r>
              <a:rPr lang="en-US" sz="2400" dirty="0"/>
              <a:t>Direct Channel : Producer/ Manufacturer selling to Consumer directly</a:t>
            </a:r>
          </a:p>
          <a:p>
            <a:pPr lvl="0" algn="just"/>
            <a:r>
              <a:rPr lang="en-US" sz="2400" dirty="0"/>
              <a:t>Indirect Channel: Producer/ Manufacturer selling through middlemen like brokers, wholesalers, retailers etc.</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381000" y="609600"/>
            <a:ext cx="8229600" cy="5943600"/>
          </a:xfrm>
        </p:spPr>
        <p:txBody>
          <a:bodyPr>
            <a:noAutofit/>
          </a:bodyPr>
          <a:lstStyle/>
          <a:p>
            <a:pPr lvl="0" algn="just"/>
            <a:r>
              <a:rPr lang="en-US" sz="1800" b="1" dirty="0"/>
              <a:t>Producer → Customer </a:t>
            </a:r>
          </a:p>
          <a:p>
            <a:pPr algn="just">
              <a:buNone/>
            </a:pPr>
            <a:r>
              <a:rPr lang="en-US" sz="1800" dirty="0" smtClean="0"/>
              <a:t>	The </a:t>
            </a:r>
            <a:r>
              <a:rPr lang="en-US" sz="1800" dirty="0"/>
              <a:t>producer sells the goods or provides the service directly to the consumer without a middleman such as a </a:t>
            </a:r>
            <a:r>
              <a:rPr lang="en-US" sz="1800" dirty="0" smtClean="0"/>
              <a:t>wholesaler, </a:t>
            </a:r>
            <a:r>
              <a:rPr lang="en-US" sz="1800" dirty="0"/>
              <a:t>a </a:t>
            </a:r>
            <a:r>
              <a:rPr lang="en-US" sz="1800" dirty="0" smtClean="0"/>
              <a:t>retailer, </a:t>
            </a:r>
            <a:r>
              <a:rPr lang="en-US" sz="1800" dirty="0"/>
              <a:t>an agent, </a:t>
            </a:r>
            <a:r>
              <a:rPr lang="en-US" sz="1800" dirty="0" smtClean="0"/>
              <a:t>or a retailer. </a:t>
            </a:r>
            <a:r>
              <a:rPr lang="en-US" sz="1800" dirty="0"/>
              <a:t>For example, a farmer may sell some produce directly to customer, a bakery may sell cakes and pies directly to customers</a:t>
            </a:r>
            <a:r>
              <a:rPr lang="en-US" sz="1800" dirty="0" smtClean="0"/>
              <a:t>.</a:t>
            </a:r>
          </a:p>
          <a:p>
            <a:pPr algn="just">
              <a:buNone/>
            </a:pPr>
            <a:r>
              <a:rPr lang="en-US" sz="1800" dirty="0" smtClean="0"/>
              <a:t> </a:t>
            </a:r>
            <a:endParaRPr lang="en-US" sz="1800" dirty="0"/>
          </a:p>
          <a:p>
            <a:pPr lvl="0" algn="just"/>
            <a:r>
              <a:rPr lang="en-US" sz="1800" b="1" dirty="0"/>
              <a:t>Producer → Retailer → Consumer </a:t>
            </a:r>
          </a:p>
          <a:p>
            <a:pPr algn="just">
              <a:buNone/>
            </a:pPr>
            <a:r>
              <a:rPr lang="en-US" sz="1800" dirty="0"/>
              <a:t>	</a:t>
            </a:r>
            <a:r>
              <a:rPr lang="en-US" sz="1800" dirty="0" smtClean="0"/>
              <a:t>This </a:t>
            </a:r>
            <a:r>
              <a:rPr lang="en-US" sz="1800" dirty="0"/>
              <a:t>channel works best for manufacturers that produce shopping goods like, </a:t>
            </a:r>
            <a:r>
              <a:rPr lang="en-US" sz="1800" dirty="0" smtClean="0"/>
              <a:t>clothes,</a:t>
            </a:r>
            <a:r>
              <a:rPr lang="en-US" sz="1800" dirty="0"/>
              <a:t> </a:t>
            </a:r>
            <a:r>
              <a:rPr lang="en-US" sz="1800" dirty="0" smtClean="0"/>
              <a:t>shoes,</a:t>
            </a:r>
            <a:r>
              <a:rPr lang="en-US" sz="1800" dirty="0"/>
              <a:t> </a:t>
            </a:r>
            <a:r>
              <a:rPr lang="en-US" sz="1800" dirty="0" smtClean="0"/>
              <a:t>furniture toys etc. </a:t>
            </a:r>
            <a:r>
              <a:rPr lang="en-US" sz="1800" dirty="0"/>
              <a:t> Since consumers need more time with these items before they decide to purchase them, it is in the best interest of the manufacturer to sell them to another user before it gets into the hand of the consumer The fact suggests that manufactories produce large goods and products but limited in its assortment and </a:t>
            </a:r>
            <a:r>
              <a:rPr lang="en-US" sz="1800" dirty="0" smtClean="0"/>
              <a:t>merchandise.</a:t>
            </a:r>
          </a:p>
          <a:p>
            <a:pPr algn="just"/>
            <a:r>
              <a:rPr lang="en-US" sz="1800" b="1" dirty="0" smtClean="0"/>
              <a:t>Producer → Wholesaler → Retailer → </a:t>
            </a:r>
          </a:p>
          <a:p>
            <a:pPr algn="just">
              <a:buNone/>
            </a:pPr>
            <a:r>
              <a:rPr lang="en-US" sz="1800" b="1" dirty="0"/>
              <a:t>	</a:t>
            </a:r>
            <a:r>
              <a:rPr lang="en-US" sz="1800" b="1" dirty="0" smtClean="0"/>
              <a:t>Customer Consumer’s can buy directly from the wholesaler. The wholesaler breaks down bulk packages for resale to the consumer. The wholesaler reduces some of the cost to the consumer such as service cost or sales force cost, which makes the purchase price cheaper for the consumer. The work of wholesaler makes it less burdensome for the transportation of production. </a:t>
            </a:r>
          </a:p>
          <a:p>
            <a:pPr lvl="0" algn="just"/>
            <a:endParaRPr lang="en-US" sz="1800" b="1" dirty="0"/>
          </a:p>
          <a:p>
            <a:pPr lvl="0" algn="just">
              <a:buNone/>
            </a:pPr>
            <a:r>
              <a:rPr lang="en-US" sz="1800" b="1" dirty="0" smtClean="0"/>
              <a:t>	</a:t>
            </a:r>
            <a:endParaRPr lang="en-US" sz="18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638800"/>
          </a:xfrm>
        </p:spPr>
        <p:txBody>
          <a:bodyPr>
            <a:normAutofit fontScale="85000" lnSpcReduction="10000"/>
          </a:bodyPr>
          <a:lstStyle/>
          <a:p>
            <a:pPr lvl="0" algn="just"/>
            <a:r>
              <a:rPr lang="en-US" b="1" dirty="0" smtClean="0"/>
              <a:t>Producer → Agent/Broker → Wholesaler → Customer </a:t>
            </a:r>
          </a:p>
          <a:p>
            <a:pPr lvl="0" algn="just"/>
            <a:endParaRPr lang="en-US" b="1" dirty="0" smtClean="0"/>
          </a:p>
          <a:p>
            <a:pPr lvl="0" algn="just">
              <a:buNone/>
            </a:pPr>
            <a:r>
              <a:rPr lang="en-US" b="1" dirty="0" smtClean="0"/>
              <a:t>	This distribution channel involves more than one intermediary before the product gets into the hands of the consumer. Agents come into play when the producers need to get their product into the market as quickly as possible. This happens mostly when the item is </a:t>
            </a:r>
            <a:r>
              <a:rPr lang="en-US" b="1" dirty="0" smtClean="0">
                <a:hlinkClick r:id="rId2" tooltip="Perishable"/>
              </a:rPr>
              <a:t>perishable</a:t>
            </a:r>
            <a:r>
              <a:rPr lang="en-US" b="1" dirty="0" smtClean="0"/>
              <a:t> and has to get to the market fresh before it starts to rot. Broker is usually dependent on the commission of a sold product or production in terms of goods. </a:t>
            </a:r>
          </a:p>
          <a:p>
            <a:pPr lvl="0" algn="just"/>
            <a:endParaRPr lang="en-US" b="1" dirty="0" smtClean="0"/>
          </a:p>
          <a:p>
            <a:pPr lvl="0" algn="just"/>
            <a:r>
              <a:rPr lang="en-US" b="1" dirty="0" smtClean="0"/>
              <a:t>Producer → Agent/Broker → Retailer → Customer</a:t>
            </a:r>
          </a:p>
          <a:p>
            <a:pPr lvl="0" algn="just"/>
            <a:endParaRPr lang="en-US" b="1" dirty="0" smtClean="0"/>
          </a:p>
          <a:p>
            <a:pPr lvl="0" algn="just">
              <a:buNone/>
            </a:pPr>
            <a:r>
              <a:rPr lang="en-US" b="1" dirty="0" smtClean="0"/>
              <a:t>	This distribution channel involves elimination of wholesaler and goods move to consumers through agents. Broker/Agents are useful when goods need to move quickly into the market soon after the order is placed.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 </a:t>
            </a:r>
            <a:r>
              <a:rPr lang="en-US" sz="4400" b="1" dirty="0" smtClean="0"/>
              <a:t>Marketing Ethics </a:t>
            </a:r>
            <a:r>
              <a:rPr lang="en-US" sz="4400" dirty="0" err="1" smtClean="0"/>
              <a:t>ಮಾರ್ಕೆಟಿಂಗ್</a:t>
            </a:r>
            <a:r>
              <a:rPr lang="en-US" sz="4400" dirty="0" smtClean="0"/>
              <a:t> </a:t>
            </a:r>
            <a:r>
              <a:rPr lang="en-US" sz="4400" dirty="0" err="1" smtClean="0"/>
              <a:t>ನೀತಿಶಾಸ್ತ್ರ</a:t>
            </a:r>
            <a:r>
              <a:rPr lang="en-US" sz="4400" dirty="0" smtClean="0"/>
              <a:t> </a:t>
            </a: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sz="3600" dirty="0" smtClean="0"/>
              <a:t>Ethics is the study dealing with what is the proper course of action for human or living being. </a:t>
            </a:r>
          </a:p>
          <a:p>
            <a:r>
              <a:rPr lang="en-US" sz="3600" dirty="0" smtClean="0"/>
              <a:t>It is the study of right and wrong in human behaviors.</a:t>
            </a:r>
            <a:r>
              <a:rPr lang="en-US" sz="3600" b="1" dirty="0" smtClean="0"/>
              <a:t> </a:t>
            </a:r>
            <a:r>
              <a:rPr lang="en-US" sz="3600" dirty="0" smtClean="0"/>
              <a:t>Marketing ethics deals with the moral principles behind the operation and regulation of marketing.</a:t>
            </a:r>
          </a:p>
          <a:p>
            <a:endParaRPr lang="en-US" sz="3600" dirty="0" smtClean="0"/>
          </a:p>
          <a:p>
            <a:pPr algn="just"/>
            <a:r>
              <a:rPr lang="en-US" sz="2800" b="1" dirty="0" err="1" smtClean="0"/>
              <a:t>ನೈತಿಕತೆಗಳು</a:t>
            </a:r>
            <a:r>
              <a:rPr lang="en-US" sz="2800" b="1" dirty="0" smtClean="0"/>
              <a:t> </a:t>
            </a:r>
            <a:r>
              <a:rPr lang="en-US" sz="2800" b="1" dirty="0" err="1" smtClean="0"/>
              <a:t>ಸರಿ</a:t>
            </a:r>
            <a:r>
              <a:rPr lang="en-US" sz="2800" b="1" dirty="0" smtClean="0"/>
              <a:t> </a:t>
            </a:r>
            <a:r>
              <a:rPr lang="en-US" sz="2800" b="1" dirty="0" err="1" smtClean="0"/>
              <a:t>ಮತ್ತು</a:t>
            </a:r>
            <a:r>
              <a:rPr lang="en-US" sz="2800" b="1" dirty="0" smtClean="0"/>
              <a:t> </a:t>
            </a:r>
            <a:r>
              <a:rPr lang="en-US" sz="2800" b="1" dirty="0" err="1" smtClean="0"/>
              <a:t>ತಪ್ಪುಗಳ</a:t>
            </a:r>
            <a:r>
              <a:rPr lang="en-US" sz="2800" b="1" dirty="0" smtClean="0"/>
              <a:t> </a:t>
            </a:r>
            <a:r>
              <a:rPr lang="en-US" sz="2800" b="1" dirty="0" err="1" smtClean="0"/>
              <a:t>ನಡುವಿನ</a:t>
            </a:r>
            <a:r>
              <a:rPr lang="en-US" sz="2800" b="1" dirty="0" smtClean="0"/>
              <a:t> </a:t>
            </a:r>
            <a:r>
              <a:rPr lang="en-US" sz="2800" b="1" dirty="0" err="1" smtClean="0"/>
              <a:t>ಭಿನ್ನತೆಗಳಾಗಿವೆ</a:t>
            </a:r>
            <a:r>
              <a:rPr lang="en-US" sz="2800" b="1" dirty="0" smtClean="0"/>
              <a: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t>
            </a:r>
            <a:r>
              <a:rPr lang="en-US" b="1" dirty="0" smtClean="0"/>
              <a:t>Introduction </a:t>
            </a:r>
            <a:endParaRPr lang="en-US" b="1" dirty="0"/>
          </a:p>
        </p:txBody>
      </p:sp>
      <p:sp>
        <p:nvSpPr>
          <p:cNvPr id="3" name="Content Placeholder 2"/>
          <p:cNvSpPr>
            <a:spLocks noGrp="1"/>
          </p:cNvSpPr>
          <p:nvPr>
            <p:ph idx="1"/>
          </p:nvPr>
        </p:nvSpPr>
        <p:spPr>
          <a:xfrm>
            <a:off x="457200" y="1295400"/>
            <a:ext cx="8229600" cy="5181600"/>
          </a:xfrm>
        </p:spPr>
        <p:txBody>
          <a:bodyPr>
            <a:normAutofit lnSpcReduction="10000"/>
          </a:bodyPr>
          <a:lstStyle/>
          <a:p>
            <a:r>
              <a:rPr lang="en-US" b="1" dirty="0"/>
              <a:t>Market </a:t>
            </a:r>
            <a:r>
              <a:rPr lang="en-US" dirty="0"/>
              <a:t>– The term market is originated from Latin word ‘</a:t>
            </a:r>
            <a:r>
              <a:rPr lang="en-US" dirty="0" err="1"/>
              <a:t>Marcatus</a:t>
            </a:r>
            <a:r>
              <a:rPr lang="en-US" dirty="0"/>
              <a:t>’ which means a ‘traffic’ or ‘a place where business is </a:t>
            </a:r>
            <a:r>
              <a:rPr lang="en-US" dirty="0" err="1"/>
              <a:t>conduiples</a:t>
            </a:r>
            <a:r>
              <a:rPr lang="en-US" dirty="0"/>
              <a:t> of </a:t>
            </a:r>
            <a:r>
              <a:rPr lang="en-US" dirty="0" err="1"/>
              <a:t>marketingcted</a:t>
            </a:r>
            <a:r>
              <a:rPr lang="en-US" dirty="0"/>
              <a:t>’.  The term market is used to give the following meaning</a:t>
            </a:r>
            <a:r>
              <a:rPr lang="en-US" dirty="0" smtClean="0"/>
              <a:t>.</a:t>
            </a:r>
          </a:p>
          <a:p>
            <a:endParaRPr lang="en-US" dirty="0"/>
          </a:p>
          <a:p>
            <a:pPr lvl="0"/>
            <a:r>
              <a:rPr lang="en-US" dirty="0"/>
              <a:t>Market is a </a:t>
            </a:r>
            <a:r>
              <a:rPr lang="en-US" u="sng" dirty="0" smtClean="0"/>
              <a:t>public place</a:t>
            </a:r>
            <a:r>
              <a:rPr lang="en-US" dirty="0" smtClean="0"/>
              <a:t> </a:t>
            </a:r>
            <a:r>
              <a:rPr lang="en-US" dirty="0"/>
              <a:t>where </a:t>
            </a:r>
            <a:r>
              <a:rPr lang="en-US" dirty="0" smtClean="0"/>
              <a:t>buyers and sellers make </a:t>
            </a:r>
            <a:r>
              <a:rPr lang="en-US" u="sng" dirty="0" smtClean="0"/>
              <a:t>transactions  directly</a:t>
            </a:r>
            <a:r>
              <a:rPr lang="en-US" dirty="0" smtClean="0"/>
              <a:t> or via intermediaries. </a:t>
            </a:r>
          </a:p>
          <a:p>
            <a:pPr lvl="0"/>
            <a:endParaRPr lang="en-US" dirty="0"/>
          </a:p>
          <a:p>
            <a:pPr lvl="0"/>
            <a:r>
              <a:rPr lang="en-US" dirty="0"/>
              <a:t>A place where goods are offered for sale</a:t>
            </a:r>
            <a:r>
              <a:rPr lang="en-US" dirty="0" smtClean="0"/>
              <a:t>.</a:t>
            </a:r>
          </a:p>
          <a:p>
            <a:pPr lvl="0"/>
            <a:endParaRPr lang="en-US" dirty="0"/>
          </a:p>
          <a:p>
            <a:r>
              <a:rPr lang="en-US" dirty="0"/>
              <a:t>A public gathering held for buying and selling merchandise.</a:t>
            </a: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noAutofit/>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4000" b="1" dirty="0" smtClean="0"/>
              <a:t> </a:t>
            </a:r>
            <a:br>
              <a:rPr lang="en-US" sz="4000" b="1" dirty="0" smtClean="0"/>
            </a:br>
            <a:r>
              <a:rPr lang="en-US" sz="4000" b="1" dirty="0" smtClean="0"/>
              <a:t>Ethical Issues in Marketing </a:t>
            </a:r>
            <a:r>
              <a:rPr lang="en-US" sz="4000" dirty="0" err="1" smtClean="0"/>
              <a:t>ಮಾರ್ಕೆಟಿಂಗ್ನಲ್ಲಿ</a:t>
            </a:r>
            <a:r>
              <a:rPr lang="en-US" sz="4000" dirty="0" smtClean="0"/>
              <a:t> </a:t>
            </a:r>
            <a:r>
              <a:rPr lang="en-US" sz="4000" dirty="0" err="1" smtClean="0"/>
              <a:t>ನೈತಿಕ</a:t>
            </a:r>
            <a:r>
              <a:rPr lang="en-US" sz="4000" dirty="0" smtClean="0"/>
              <a:t> </a:t>
            </a:r>
            <a:r>
              <a:rPr lang="en-US" sz="4000" dirty="0" err="1" smtClean="0"/>
              <a:t>ಸಮಸ್ಯೆಗಳು</a:t>
            </a:r>
            <a:r>
              <a:rPr lang="en-US" sz="4000" dirty="0" smtClean="0"/>
              <a:t> </a:t>
            </a:r>
            <a:r>
              <a:rPr lang="en-US" sz="4000" b="1" dirty="0" smtClean="0"/>
              <a:t/>
            </a:r>
            <a:br>
              <a:rPr lang="en-US" sz="4000" b="1" dirty="0" smtClean="0"/>
            </a:br>
            <a:r>
              <a:rPr lang="en-US" sz="4000" b="1" dirty="0" smtClean="0"/>
              <a:t> </a:t>
            </a:r>
            <a:endParaRPr lang="en-US" sz="2800" dirty="0"/>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pPr lvl="0" algn="just"/>
            <a:r>
              <a:rPr lang="en-US" b="1" dirty="0" smtClean="0"/>
              <a:t>Irresponsible Market Research - </a:t>
            </a:r>
            <a:r>
              <a:rPr lang="en-US" b="1" dirty="0" err="1" smtClean="0"/>
              <a:t>ಅನೈತಿಕ</a:t>
            </a:r>
            <a:r>
              <a:rPr lang="en-US" b="1" dirty="0" smtClean="0"/>
              <a:t> </a:t>
            </a:r>
            <a:r>
              <a:rPr lang="en-US" b="1" dirty="0" err="1" smtClean="0"/>
              <a:t>ಮಾರುಕಟ್ಟೆ</a:t>
            </a:r>
            <a:r>
              <a:rPr lang="en-US" b="1" dirty="0" smtClean="0"/>
              <a:t> </a:t>
            </a:r>
            <a:r>
              <a:rPr lang="en-US" b="1" dirty="0" err="1" smtClean="0"/>
              <a:t>ಸಂಶೋಧನೆ</a:t>
            </a:r>
            <a:r>
              <a:rPr lang="en-US" b="1" dirty="0" smtClean="0"/>
              <a:t> </a:t>
            </a:r>
            <a:endParaRPr lang="en-US" dirty="0" smtClean="0"/>
          </a:p>
          <a:p>
            <a:pPr algn="just">
              <a:buNone/>
            </a:pPr>
            <a:r>
              <a:rPr lang="en-US" dirty="0" smtClean="0"/>
              <a:t>	Improper market research and grouping can lead to stereotyping that shapes undesirable beliefs and attitudes and consequently affect marketing behavior. For example, assuming that all women like pink and therefore basing an entire advertising campaign on that belief could be a costly mistake.</a:t>
            </a:r>
          </a:p>
          <a:p>
            <a:pPr algn="just">
              <a:buNone/>
            </a:pPr>
            <a:endParaRPr lang="en-US" dirty="0" smtClean="0"/>
          </a:p>
          <a:p>
            <a:pPr lvl="0" algn="just"/>
            <a:r>
              <a:rPr lang="en-US" b="1" dirty="0" smtClean="0"/>
              <a:t>Unethical Advertising and Promotion </a:t>
            </a:r>
            <a:r>
              <a:rPr lang="en-US" dirty="0" smtClean="0"/>
              <a:t>- </a:t>
            </a:r>
            <a:r>
              <a:rPr lang="en-US" dirty="0" err="1" smtClean="0"/>
              <a:t>ಜಾಹೀರಾತು</a:t>
            </a:r>
            <a:r>
              <a:rPr lang="en-US" dirty="0" smtClean="0"/>
              <a:t> </a:t>
            </a:r>
            <a:r>
              <a:rPr lang="en-US" dirty="0" err="1" smtClean="0"/>
              <a:t>ಮತ್ತು</a:t>
            </a:r>
            <a:r>
              <a:rPr lang="en-US" dirty="0" smtClean="0"/>
              <a:t> </a:t>
            </a:r>
            <a:r>
              <a:rPr lang="en-US" dirty="0" err="1" smtClean="0"/>
              <a:t>ಪ್ರಚಾರ</a:t>
            </a:r>
            <a:r>
              <a:rPr lang="en-US" dirty="0" smtClean="0"/>
              <a:t> </a:t>
            </a:r>
            <a:r>
              <a:rPr lang="en-US" dirty="0" err="1" smtClean="0"/>
              <a:t>ವಿಷಯದಲ್ಲಿ</a:t>
            </a:r>
            <a:r>
              <a:rPr lang="en-US" dirty="0" smtClean="0"/>
              <a:t> </a:t>
            </a:r>
            <a:r>
              <a:rPr lang="en-US" dirty="0" err="1" smtClean="0"/>
              <a:t>ನೈತಿಕ</a:t>
            </a:r>
            <a:r>
              <a:rPr lang="en-US" dirty="0" smtClean="0"/>
              <a:t> </a:t>
            </a:r>
            <a:r>
              <a:rPr lang="en-US" dirty="0" err="1" smtClean="0"/>
              <a:t>ಮೋಸಗಳು</a:t>
            </a:r>
            <a:r>
              <a:rPr lang="en-US" dirty="0" smtClean="0"/>
              <a:t> </a:t>
            </a:r>
            <a:r>
              <a:rPr lang="en-US" dirty="0" err="1" smtClean="0"/>
              <a:t>ಸೇರಿವೆ</a:t>
            </a:r>
            <a:endParaRPr lang="en-US" dirty="0" smtClean="0"/>
          </a:p>
          <a:p>
            <a:pPr algn="just">
              <a:buNone/>
            </a:pPr>
            <a:r>
              <a:rPr lang="en-US" dirty="0" smtClean="0"/>
              <a:t>	Making false claims about what the product does and its importance is an unethical way to gain profit. It is also considered unethical to shame a substitute or rivals product or services. Other ethical issues include, mistreatment of women, advertising to children, misleading advertising and other issues, which lead to ethical decline of society. </a:t>
            </a:r>
          </a:p>
          <a:p>
            <a:pPr algn="just">
              <a:buNone/>
            </a:pPr>
            <a:r>
              <a:rPr lang="en-US" dirty="0" smtClean="0"/>
              <a:t>		Mistreatment of women is evident immensely in advertisements. Often women are matched up with household products such as cleaning supplies and are shown as doing domestic work, which represents stereotyping of women.</a:t>
            </a:r>
          </a:p>
          <a:p>
            <a:pPr algn="just"/>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2200" b="1" dirty="0" smtClean="0"/>
              <a:t/>
            </a:r>
            <a:br>
              <a:rPr lang="en-US" sz="2200" b="1" dirty="0" smtClean="0"/>
            </a:br>
            <a:r>
              <a:rPr lang="en-US" sz="1200" b="1" dirty="0" smtClean="0"/>
              <a:t> </a:t>
            </a:r>
            <a:r>
              <a:rPr lang="en-US" sz="2000" b="1" dirty="0" smtClean="0"/>
              <a:t>Contd.               </a:t>
            </a:r>
            <a:r>
              <a:rPr lang="en-US" sz="3100" b="1" dirty="0" smtClean="0"/>
              <a:t>Ethical Issues in Marketing </a:t>
            </a:r>
            <a:r>
              <a:rPr lang="en-US" sz="1800" b="1" dirty="0" smtClean="0"/>
              <a:t>         </a:t>
            </a:r>
            <a:br>
              <a:rPr lang="en-US" sz="1800" b="1" dirty="0" smtClean="0"/>
            </a:br>
            <a:r>
              <a:rPr lang="en-US" sz="1800" b="1" dirty="0" smtClean="0"/>
              <a:t>                       </a:t>
            </a:r>
            <a:r>
              <a:rPr lang="en-US" sz="3100" dirty="0" err="1" smtClean="0"/>
              <a:t>ಮಾರ್ಕೆಟಿಂಗ್ನಲ್ಲಿ</a:t>
            </a:r>
            <a:r>
              <a:rPr lang="en-US" sz="3100" dirty="0" smtClean="0"/>
              <a:t> </a:t>
            </a:r>
            <a:r>
              <a:rPr lang="en-US" sz="3100" dirty="0" err="1" smtClean="0"/>
              <a:t>ನೈತಿಕ</a:t>
            </a:r>
            <a:r>
              <a:rPr lang="en-US" sz="3100" dirty="0" smtClean="0"/>
              <a:t> </a:t>
            </a:r>
            <a:r>
              <a:rPr lang="en-US" sz="3100" dirty="0" err="1" smtClean="0"/>
              <a:t>ಸಮಸ್ಯೆಗಳು</a:t>
            </a:r>
            <a:r>
              <a:rPr lang="en-US" sz="3100" dirty="0" smtClean="0"/>
              <a:t> </a:t>
            </a:r>
            <a:endParaRPr lang="en-US" dirty="0"/>
          </a:p>
        </p:txBody>
      </p:sp>
      <p:sp>
        <p:nvSpPr>
          <p:cNvPr id="3" name="Content Placeholder 2"/>
          <p:cNvSpPr>
            <a:spLocks noGrp="1"/>
          </p:cNvSpPr>
          <p:nvPr>
            <p:ph idx="1"/>
          </p:nvPr>
        </p:nvSpPr>
        <p:spPr>
          <a:xfrm>
            <a:off x="533400" y="1447800"/>
            <a:ext cx="8153400" cy="5181600"/>
          </a:xfrm>
        </p:spPr>
        <p:txBody>
          <a:bodyPr>
            <a:normAutofit fontScale="70000" lnSpcReduction="20000"/>
          </a:bodyPr>
          <a:lstStyle/>
          <a:p>
            <a:pPr lvl="0" algn="just"/>
            <a:r>
              <a:rPr lang="en-US" b="1" dirty="0" smtClean="0"/>
              <a:t>Unethical pricing practices      </a:t>
            </a:r>
            <a:r>
              <a:rPr lang="en-US" b="1" dirty="0" err="1" smtClean="0"/>
              <a:t>ಬೆಲೆ</a:t>
            </a:r>
            <a:r>
              <a:rPr lang="en-US" b="1" dirty="0" smtClean="0"/>
              <a:t> </a:t>
            </a:r>
            <a:r>
              <a:rPr lang="en-US" b="1" dirty="0" err="1" smtClean="0"/>
              <a:t>ಯುದ್ಧಗಳು</a:t>
            </a:r>
            <a:r>
              <a:rPr lang="en-US" b="1" dirty="0" smtClean="0"/>
              <a:t> </a:t>
            </a:r>
            <a:endParaRPr lang="en-US" dirty="0" smtClean="0"/>
          </a:p>
          <a:p>
            <a:pPr algn="just">
              <a:buNone/>
            </a:pPr>
            <a:r>
              <a:rPr lang="en-US" dirty="0" smtClean="0"/>
              <a:t>	Businesses constantly lower its prices in an attempt to demoralize its competition. Price wars can create emotionally devastating and psychologically devastating situations, which has an extraordinary impact on an individual, a company and industry profits. The intention of a price war is to drive competitors out of the market or to create an entry barrier into the market. Although it is beneficial for consumers, as they will get the product or service at a low price, however they are often deprived for quality. Also in the long term, it will force other competitors out of business and lower profits threaten business survival.</a:t>
            </a:r>
          </a:p>
          <a:p>
            <a:pPr lvl="0" algn="just"/>
            <a:r>
              <a:rPr lang="en-US" b="1" dirty="0" smtClean="0"/>
              <a:t>Delivery channel practices</a:t>
            </a:r>
            <a:r>
              <a:rPr lang="en-US" dirty="0" smtClean="0"/>
              <a:t>- </a:t>
            </a:r>
          </a:p>
          <a:p>
            <a:pPr lvl="0" algn="just"/>
            <a:r>
              <a:rPr lang="en-US" dirty="0" smtClean="0"/>
              <a:t>Direct marketing is the most controversial of advertising channels, particularly when approaches are unsolicited. TV commercials and direct mail are common examples.</a:t>
            </a:r>
          </a:p>
          <a:p>
            <a:pPr lvl="0" algn="just"/>
            <a:r>
              <a:rPr lang="en-US" b="1" dirty="0" smtClean="0"/>
              <a:t>Dealing with competitors-</a:t>
            </a:r>
            <a:r>
              <a:rPr lang="en-US" dirty="0" smtClean="0"/>
              <a:t> </a:t>
            </a:r>
          </a:p>
          <a:p>
            <a:pPr lvl="0" algn="just"/>
            <a:r>
              <a:rPr lang="en-US" dirty="0" smtClean="0"/>
              <a:t>Many companies advertise cheap prices to attract customers and once they draw in the customers, switch them over to a more costly product, because the advertised good was not available, insufficient or not of any value to the customer.</a:t>
            </a:r>
          </a:p>
          <a:p>
            <a:pPr algn="just"/>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Definitions</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buNone/>
            </a:pPr>
            <a:r>
              <a:rPr lang="en-US" b="1" dirty="0" smtClean="0"/>
              <a:t>Prof</a:t>
            </a:r>
            <a:r>
              <a:rPr lang="en-US" b="1" dirty="0"/>
              <a:t>. Seligman</a:t>
            </a:r>
            <a:r>
              <a:rPr lang="en-US" b="1" dirty="0" smtClean="0"/>
              <a:t>:</a:t>
            </a:r>
          </a:p>
          <a:p>
            <a:r>
              <a:rPr lang="en-US" dirty="0" smtClean="0"/>
              <a:t>“</a:t>
            </a:r>
            <a:r>
              <a:rPr lang="en-US" dirty="0"/>
              <a:t>Market means coming together of offers and demand for economic goods irrespective of the physical presence of the contracting parties</a:t>
            </a:r>
            <a:r>
              <a:rPr lang="en-US" dirty="0" smtClean="0"/>
              <a:t>.”</a:t>
            </a:r>
          </a:p>
          <a:p>
            <a:endParaRPr lang="en-US" dirty="0" smtClean="0"/>
          </a:p>
          <a:p>
            <a:pPr>
              <a:buNone/>
            </a:pPr>
            <a:r>
              <a:rPr lang="en-US" b="1" dirty="0"/>
              <a:t>J. F. Pyle:</a:t>
            </a:r>
            <a:endParaRPr lang="en-US" dirty="0"/>
          </a:p>
          <a:p>
            <a:r>
              <a:rPr lang="en-US" dirty="0"/>
              <a:t>“Market includes both place and region in which buyers and </a:t>
            </a:r>
            <a:r>
              <a:rPr lang="en-US" sz="3100" dirty="0"/>
              <a:t>sellers</a:t>
            </a:r>
            <a:r>
              <a:rPr lang="en-US" dirty="0"/>
              <a:t> are in free competition with one another</a:t>
            </a:r>
            <a:r>
              <a:rPr lang="en-US" dirty="0" smtClean="0"/>
              <a:t>”</a:t>
            </a:r>
          </a:p>
          <a:p>
            <a:pPr>
              <a:buNone/>
            </a:pPr>
            <a:endParaRPr lang="en-US" dirty="0" smtClean="0"/>
          </a:p>
          <a:p>
            <a:pPr>
              <a:buNone/>
            </a:pPr>
            <a:r>
              <a:rPr lang="en-US" dirty="0"/>
              <a:t>	</a:t>
            </a:r>
            <a:r>
              <a:rPr lang="en-US" dirty="0" smtClean="0"/>
              <a:t>Thus </a:t>
            </a:r>
            <a:r>
              <a:rPr lang="en-US" dirty="0"/>
              <a:t>the term market refers to the getting together of buyers and sellers in person, by mail telephone, telegraph, cable or by any other means of communication. Market is not necessarily a place but it is an arrangement providing an opportunity to exchange goods.</a:t>
            </a:r>
          </a:p>
          <a:p>
            <a:pPr>
              <a:buNone/>
            </a:pPr>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Definitions of Marketing:</a:t>
            </a:r>
            <a:endParaRPr lang="en-US" dirty="0"/>
          </a:p>
        </p:txBody>
      </p:sp>
      <p:sp>
        <p:nvSpPr>
          <p:cNvPr id="3" name="Content Placeholder 2"/>
          <p:cNvSpPr>
            <a:spLocks noGrp="1"/>
          </p:cNvSpPr>
          <p:nvPr>
            <p:ph idx="1"/>
          </p:nvPr>
        </p:nvSpPr>
        <p:spPr>
          <a:xfrm>
            <a:off x="457200" y="914400"/>
            <a:ext cx="8229600" cy="5715000"/>
          </a:xfrm>
        </p:spPr>
        <p:txBody>
          <a:bodyPr>
            <a:normAutofit/>
          </a:bodyPr>
          <a:lstStyle/>
          <a:p>
            <a:endParaRPr lang="en-US" dirty="0"/>
          </a:p>
          <a:p>
            <a:pPr lvl="0"/>
            <a:r>
              <a:rPr lang="en-US" b="1" dirty="0"/>
              <a:t>Philip </a:t>
            </a:r>
            <a:r>
              <a:rPr lang="en-US" b="1" dirty="0" err="1"/>
              <a:t>Kotler</a:t>
            </a:r>
            <a:r>
              <a:rPr lang="en-US" dirty="0"/>
              <a:t> defines marketing as 'satisfying needs and wants through an exchange </a:t>
            </a:r>
            <a:r>
              <a:rPr lang="en-US" dirty="0" smtClean="0"/>
              <a:t>process‘</a:t>
            </a:r>
          </a:p>
          <a:p>
            <a:pPr lvl="0"/>
            <a:endParaRPr lang="en-US" dirty="0"/>
          </a:p>
          <a:p>
            <a:pPr lvl="0"/>
            <a:r>
              <a:rPr lang="en-US" b="1" dirty="0"/>
              <a:t>J. F. Pyl</a:t>
            </a:r>
            <a:r>
              <a:rPr lang="en-US" dirty="0"/>
              <a:t>e: “Marketing is that phase of business activity through which human want are satisfied by the exchange of goods or services”  </a:t>
            </a:r>
            <a:endParaRPr lang="en-US" dirty="0" smtClean="0"/>
          </a:p>
          <a:p>
            <a:pPr lvl="0"/>
            <a:endParaRPr lang="en-US" dirty="0"/>
          </a:p>
          <a:p>
            <a:pPr lvl="0"/>
            <a:r>
              <a:rPr lang="en-US" b="1" dirty="0"/>
              <a:t>P. Tailor:</a:t>
            </a:r>
            <a:r>
              <a:rPr lang="en-US" dirty="0"/>
              <a:t>  'Marketing is not about providing products or services it is essentially about providing changing benefits to the changing needs and demands of the customer’</a:t>
            </a:r>
          </a:p>
          <a:p>
            <a:endParaRPr lang="en-US" dirty="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t>Different Concepts of Marketing</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lvl="0">
              <a:buNone/>
            </a:pPr>
            <a:r>
              <a:rPr lang="en-US" b="1" dirty="0" smtClean="0"/>
              <a:t> </a:t>
            </a:r>
            <a:endParaRPr lang="en-US" dirty="0"/>
          </a:p>
          <a:p>
            <a:pPr lvl="0">
              <a:buNone/>
            </a:pPr>
            <a:r>
              <a:rPr lang="en-US" b="1" dirty="0"/>
              <a:t>Production Concept of Marketing </a:t>
            </a:r>
            <a:endParaRPr lang="en-US" dirty="0"/>
          </a:p>
          <a:p>
            <a:r>
              <a:rPr lang="en-US" dirty="0"/>
              <a:t>Till 1930 it was believed that if product is good and the price is reasonable, the consumer response will be </a:t>
            </a:r>
            <a:r>
              <a:rPr lang="en-US" dirty="0" err="1"/>
              <a:t>favourable</a:t>
            </a:r>
            <a:r>
              <a:rPr lang="en-US" dirty="0"/>
              <a:t> and there is no need for special marketing effort. This concept assumes that-</a:t>
            </a:r>
          </a:p>
          <a:p>
            <a:pPr lvl="0"/>
            <a:r>
              <a:rPr lang="en-US" dirty="0"/>
              <a:t>Anything that can be produced can be sold.</a:t>
            </a:r>
          </a:p>
          <a:p>
            <a:pPr lvl="0"/>
            <a:r>
              <a:rPr lang="en-US" dirty="0"/>
              <a:t>It is important to reduce cost of production</a:t>
            </a:r>
          </a:p>
          <a:p>
            <a:pPr lvl="0"/>
            <a:r>
              <a:rPr lang="en-US" dirty="0"/>
              <a:t>A firm should produce only certain basic products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Product Concept</a:t>
            </a:r>
            <a:r>
              <a:rPr lang="en-US" dirty="0"/>
              <a:t> </a:t>
            </a:r>
          </a:p>
          <a:p>
            <a:pPr>
              <a:buNone/>
            </a:pPr>
            <a:r>
              <a:rPr lang="en-US" dirty="0" smtClean="0"/>
              <a:t>    According </a:t>
            </a:r>
            <a:r>
              <a:rPr lang="en-US" dirty="0"/>
              <a:t>to this concept</a:t>
            </a:r>
            <a:r>
              <a:rPr lang="en-US" b="1" dirty="0"/>
              <a:t> </a:t>
            </a:r>
            <a:r>
              <a:rPr lang="en-US" dirty="0"/>
              <a:t>the consumer response is </a:t>
            </a:r>
            <a:r>
              <a:rPr lang="en-US" dirty="0" err="1"/>
              <a:t>favourable</a:t>
            </a:r>
            <a:r>
              <a:rPr lang="en-US" dirty="0"/>
              <a:t> for superior quality product. This concept encourages product innovation, quality assurance and research and development.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b="1" dirty="0" smtClean="0"/>
              <a:t>Selling Concept</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pPr lvl="0"/>
            <a:endParaRPr lang="en-US" b="1" dirty="0" smtClean="0"/>
          </a:p>
          <a:p>
            <a:pPr lvl="0">
              <a:buNone/>
            </a:pPr>
            <a:r>
              <a:rPr lang="en-US" b="1" dirty="0"/>
              <a:t>	</a:t>
            </a:r>
            <a:r>
              <a:rPr lang="en-US" dirty="0" smtClean="0"/>
              <a:t>The </a:t>
            </a:r>
            <a:r>
              <a:rPr lang="en-US" dirty="0"/>
              <a:t>failure of the production concept paved the way for change in the outlook and it was possible during 1940s. </a:t>
            </a:r>
            <a:endParaRPr lang="en-US" dirty="0" smtClean="0"/>
          </a:p>
          <a:p>
            <a:pPr lvl="0">
              <a:buNone/>
            </a:pPr>
            <a:r>
              <a:rPr lang="en-US" dirty="0" smtClean="0"/>
              <a:t>	Sales </a:t>
            </a:r>
            <a:r>
              <a:rPr lang="en-US" dirty="0"/>
              <a:t>orientation concept assumes that consumers do not voluntarily buy unless they are induced by effective sales efforts. This concept gives importance to the sales promotion techniques and aggressive selling.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pPr algn="ctr"/>
            <a:r>
              <a:rPr lang="en-US" b="1" dirty="0" smtClean="0"/>
              <a:t>Marketing Concept</a:t>
            </a:r>
            <a:endParaRPr lang="en-US" dirty="0"/>
          </a:p>
        </p:txBody>
      </p:sp>
      <p:sp>
        <p:nvSpPr>
          <p:cNvPr id="3" name="Content Placeholder 2"/>
          <p:cNvSpPr>
            <a:spLocks noGrp="1"/>
          </p:cNvSpPr>
          <p:nvPr>
            <p:ph idx="1"/>
          </p:nvPr>
        </p:nvSpPr>
        <p:spPr>
          <a:xfrm>
            <a:off x="457200" y="1143000"/>
            <a:ext cx="8229600" cy="5257800"/>
          </a:xfrm>
        </p:spPr>
        <p:txBody>
          <a:bodyPr>
            <a:normAutofit/>
          </a:bodyPr>
          <a:lstStyle/>
          <a:p>
            <a:pPr algn="just">
              <a:buFont typeface="Wingdings" pitchFamily="2" charset="2"/>
              <a:buChar char="Ø"/>
            </a:pPr>
            <a:r>
              <a:rPr lang="en-US" dirty="0" smtClean="0"/>
              <a:t> The </a:t>
            </a:r>
            <a:r>
              <a:rPr lang="en-US" dirty="0"/>
              <a:t>marketing concept was introduced after 1950. </a:t>
            </a:r>
            <a:endParaRPr lang="en-US" dirty="0" smtClean="0"/>
          </a:p>
          <a:p>
            <a:pPr algn="just">
              <a:buFont typeface="Wingdings" pitchFamily="2" charset="2"/>
              <a:buChar char="Ø"/>
            </a:pPr>
            <a:r>
              <a:rPr lang="en-US" dirty="0" smtClean="0"/>
              <a:t>This </a:t>
            </a:r>
            <a:r>
              <a:rPr lang="en-US" dirty="0"/>
              <a:t>concept holds that the primary task of business firm is to study the needs and wants of target markets and delivering the desired satisfactions more effectively and efficiently than </a:t>
            </a:r>
            <a:r>
              <a:rPr lang="en-US" dirty="0" smtClean="0"/>
              <a:t>competitors.</a:t>
            </a:r>
          </a:p>
          <a:p>
            <a:pPr algn="just">
              <a:buFont typeface="Wingdings" pitchFamily="2" charset="2"/>
              <a:buChar char="Ø"/>
            </a:pPr>
            <a:r>
              <a:rPr lang="en-US" dirty="0" smtClean="0"/>
              <a:t>Under marketing concept, the emphasis is on selling and satisfaction and not merely on the selling a product. </a:t>
            </a:r>
          </a:p>
          <a:p>
            <a:pPr algn="just">
              <a:buFont typeface="Wingdings" pitchFamily="2" charset="2"/>
              <a:buChar char="Ø"/>
            </a:pPr>
            <a:r>
              <a:rPr lang="en-US" dirty="0" smtClean="0"/>
              <a:t>The objective of marketing is not the maximization of profitable sales volume, but profits through the satisfaction of customers. </a:t>
            </a:r>
            <a:endParaRPr lang="en-US"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236</TotalTime>
  <Words>983</Words>
  <Application>Microsoft Office PowerPoint</Application>
  <PresentationFormat>On-screen Show (4:3)</PresentationFormat>
  <Paragraphs>224</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 B.Com.I Sem.Principles of Marketing</vt:lpstr>
      <vt:lpstr>Slide 2</vt:lpstr>
      <vt:lpstr>                    Introduction </vt:lpstr>
      <vt:lpstr>Definitions</vt:lpstr>
      <vt:lpstr>Definitions of Marketing:</vt:lpstr>
      <vt:lpstr>Different Concepts of Marketing</vt:lpstr>
      <vt:lpstr>Slide 7</vt:lpstr>
      <vt:lpstr>Selling Concept</vt:lpstr>
      <vt:lpstr>Marketing Concept</vt:lpstr>
      <vt:lpstr>Slide 10</vt:lpstr>
      <vt:lpstr>Difference between Traditional &amp; Modern Marketing </vt:lpstr>
      <vt:lpstr>Features of Modern marketing</vt:lpstr>
      <vt:lpstr>Marketing Functions</vt:lpstr>
      <vt:lpstr>                      Marketing Research       ಮಾರ್ಕೆಟಿಂಗ್ ಸಂಶೋಧನೆ  </vt:lpstr>
      <vt:lpstr>Objectives of Marketing Research</vt:lpstr>
      <vt:lpstr>Contd…  Objectives of Marketing Research</vt:lpstr>
      <vt:lpstr>Procedure of Marketing Research:</vt:lpstr>
      <vt:lpstr>  Contd.. Procedure of Marketing Research:</vt:lpstr>
      <vt:lpstr>….Contd.   Procedure of Market Research</vt:lpstr>
      <vt:lpstr>Supply chain management (SCM</vt:lpstr>
      <vt:lpstr>ಸಪ್ಲೈ ಚೈನ್ ಮ್ಯಾನೇಜ್ಮೆಂಟ್  / ಪೂರೈಕೆ ಸರಪಳಿ ನಿರ್ವಹಣೆ</vt:lpstr>
      <vt:lpstr>Benefits of Supply Chain Management</vt:lpstr>
      <vt:lpstr> Contd.. Benefits of Supply Chain Management</vt:lpstr>
      <vt:lpstr>Elements of SCM ಮುಖ್ಯ ಅಂಶಗಳು: </vt:lpstr>
      <vt:lpstr>Contd …               Elements of SCM</vt:lpstr>
      <vt:lpstr>           Marketing Channels</vt:lpstr>
      <vt:lpstr>Slide 27</vt:lpstr>
      <vt:lpstr>Slide 28</vt:lpstr>
      <vt:lpstr> Marketing Ethics ಮಾರ್ಕೆಟಿಂಗ್ ನೀತಿಶಾಸ್ತ್ರ </vt:lpstr>
      <vt:lpstr>            Ethical Issues in Marketing ಮಾರ್ಕೆಟಿಂಗ್ನಲ್ಲಿ ನೈತಿಕ ಸಮಸ್ಯೆಗಳು   </vt:lpstr>
      <vt:lpstr>     Contd.               Ethical Issues in Marketing                                  ಮಾರ್ಕೆಟಿಂಗ್ನಲ್ಲಿ ನೈತಿಕ ಸಮಸ್ಯೆಗಳು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Marketing</dc:title>
  <dc:creator>admin</dc:creator>
  <cp:lastModifiedBy>ACER</cp:lastModifiedBy>
  <cp:revision>25</cp:revision>
  <dcterms:created xsi:type="dcterms:W3CDTF">2018-07-22T11:34:48Z</dcterms:created>
  <dcterms:modified xsi:type="dcterms:W3CDTF">2022-10-04T12:32:24Z</dcterms:modified>
</cp:coreProperties>
</file>